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8" r:id="rId2"/>
    <p:sldId id="256" r:id="rId3"/>
    <p:sldId id="257" r:id="rId4"/>
    <p:sldId id="259" r:id="rId5"/>
    <p:sldId id="260" r:id="rId6"/>
    <p:sldId id="267" r:id="rId7"/>
    <p:sldId id="258" r:id="rId8"/>
    <p:sldId id="269" r:id="rId9"/>
    <p:sldId id="261" r:id="rId10"/>
    <p:sldId id="264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4" autoAdjust="0"/>
    <p:restoredTop sz="87600" autoAdjust="0"/>
  </p:normalViewPr>
  <p:slideViewPr>
    <p:cSldViewPr>
      <p:cViewPr>
        <p:scale>
          <a:sx n="70" d="100"/>
          <a:sy n="70" d="100"/>
        </p:scale>
        <p:origin x="-1906" y="-22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E1D1F0-5022-43F2-9C82-8F3C54C061A0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390A7C-9818-453E-97F1-0E105E3C1A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1892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sz="1200" dirty="0" smtClean="0">
                <a:latin typeface="03スマートフォントUI" pitchFamily="50" charset="-128"/>
                <a:ea typeface="03スマートフォントUI" pitchFamily="50" charset="-128"/>
              </a:rPr>
              <a:t>時間内に</a:t>
            </a:r>
            <a:r>
              <a:rPr lang="ja-JP" altLang="en-US" sz="1200" dirty="0" smtClean="0">
                <a:solidFill>
                  <a:srgbClr val="FF0000"/>
                </a:solidFill>
                <a:latin typeface="03スマートフォントUI" pitchFamily="50" charset="-128"/>
                <a:ea typeface="03スマートフォントUI" pitchFamily="50" charset="-128"/>
              </a:rPr>
              <a:t>宝箱を</a:t>
            </a:r>
            <a:r>
              <a:rPr lang="en-US" altLang="ja-JP" sz="1200" dirty="0" smtClean="0">
                <a:solidFill>
                  <a:srgbClr val="FF0000"/>
                </a:solidFill>
                <a:latin typeface="03スマートフォントUI" pitchFamily="50" charset="-128"/>
                <a:ea typeface="03スマートフォントUI" pitchFamily="50" charset="-128"/>
              </a:rPr>
              <a:t>15</a:t>
            </a:r>
            <a:r>
              <a:rPr lang="ja-JP" altLang="en-US" sz="1200" dirty="0" smtClean="0">
                <a:solidFill>
                  <a:srgbClr val="FF0000"/>
                </a:solidFill>
                <a:latin typeface="03スマートフォントUI" pitchFamily="50" charset="-128"/>
                <a:ea typeface="03スマートフォントUI" pitchFamily="50" charset="-128"/>
              </a:rPr>
              <a:t>個</a:t>
            </a:r>
            <a:r>
              <a:rPr lang="ja-JP" altLang="en-US" sz="1200" dirty="0" smtClean="0">
                <a:latin typeface="03スマートフォントUI" pitchFamily="50" charset="-128"/>
                <a:ea typeface="03スマートフォントUI" pitchFamily="50" charset="-128"/>
              </a:rPr>
              <a:t>集めて</a:t>
            </a:r>
            <a:r>
              <a:rPr lang="ja-JP" altLang="en-US" sz="1200" dirty="0" smtClean="0">
                <a:solidFill>
                  <a:srgbClr val="FF0000"/>
                </a:solidFill>
                <a:latin typeface="03スマートフォントUI" pitchFamily="50" charset="-128"/>
                <a:ea typeface="03スマートフォントUI" pitchFamily="50" charset="-128"/>
              </a:rPr>
              <a:t>渦の外</a:t>
            </a:r>
            <a:r>
              <a:rPr lang="ja-JP" altLang="en-US" sz="1200" dirty="0" smtClean="0">
                <a:latin typeface="03スマートフォントUI" pitchFamily="50" charset="-128"/>
                <a:ea typeface="03スマートフォントUI" pitchFamily="50" charset="-128"/>
              </a:rPr>
              <a:t>に出れば勝ち！</a:t>
            </a:r>
          </a:p>
          <a:p>
            <a:r>
              <a:rPr lang="ja-JP" altLang="en-US" sz="1200" dirty="0" smtClean="0">
                <a:latin typeface="03スマートフォントUI" pitchFamily="50" charset="-128"/>
                <a:ea typeface="03スマートフォントUI" pitchFamily="50" charset="-128"/>
              </a:rPr>
              <a:t>渦の流れのなかで、操作が難しい海賊船を自分の思いどおりに</a:t>
            </a:r>
            <a:endParaRPr lang="en-US" altLang="ja-JP" sz="1200" dirty="0" smtClean="0">
              <a:latin typeface="03スマートフォントUI" pitchFamily="50" charset="-128"/>
              <a:ea typeface="03スマートフォントUI" pitchFamily="50" charset="-128"/>
            </a:endParaRPr>
          </a:p>
          <a:p>
            <a:r>
              <a:rPr lang="ja-JP" altLang="en-US" sz="1200" dirty="0" smtClean="0">
                <a:latin typeface="03スマートフォントUI" pitchFamily="50" charset="-128"/>
                <a:ea typeface="03スマートフォントUI" pitchFamily="50" charset="-128"/>
              </a:rPr>
              <a:t>海賊船を動かせれるかどうかが勝敗のカギになる。</a:t>
            </a:r>
            <a:endParaRPr kumimoji="1" lang="ja-JP" altLang="en-US" sz="1200" dirty="0" smtClean="0">
              <a:latin typeface="03スマートフォントUI" pitchFamily="50" charset="-128"/>
              <a:ea typeface="03スマートフォントUI" pitchFamily="50" charset="-128"/>
            </a:endParaRPr>
          </a:p>
          <a:p>
            <a:r>
              <a:rPr lang="ja-JP" altLang="en-US" sz="1400" dirty="0" smtClean="0">
                <a:solidFill>
                  <a:srgbClr val="FF0000"/>
                </a:solidFill>
                <a:latin typeface="03スマートフォントUI" pitchFamily="50" charset="-128"/>
                <a:ea typeface="03スマートフォントUI" pitchFamily="50" charset="-128"/>
              </a:rPr>
              <a:t>勝利条件</a:t>
            </a:r>
            <a:endParaRPr lang="en-US" altLang="ja-JP" sz="1400" dirty="0" smtClean="0">
              <a:solidFill>
                <a:srgbClr val="FF0000"/>
              </a:solidFill>
              <a:latin typeface="03スマートフォントUI" pitchFamily="50" charset="-128"/>
              <a:ea typeface="03スマートフォントUI" pitchFamily="50" charset="-128"/>
            </a:endParaRPr>
          </a:p>
          <a:p>
            <a:r>
              <a:rPr lang="en-US" altLang="ja-JP" sz="1100" dirty="0" smtClean="0">
                <a:latin typeface="03スマートフォントUI" pitchFamily="50" charset="-128"/>
                <a:ea typeface="03スマートフォントUI" pitchFamily="50" charset="-128"/>
              </a:rPr>
              <a:t> </a:t>
            </a:r>
            <a:r>
              <a:rPr lang="ja-JP" altLang="en-US" dirty="0" smtClean="0">
                <a:latin typeface="03スマートフォントUI" pitchFamily="50" charset="-128"/>
                <a:ea typeface="03スマートフォントUI" pitchFamily="50" charset="-128"/>
              </a:rPr>
              <a:t>宝箱を</a:t>
            </a:r>
            <a:r>
              <a:rPr lang="en-US" altLang="ja-JP" dirty="0" smtClean="0">
                <a:latin typeface="03スマートフォントUI" pitchFamily="50" charset="-128"/>
                <a:ea typeface="03スマートフォントUI" pitchFamily="50" charset="-128"/>
              </a:rPr>
              <a:t>15</a:t>
            </a:r>
            <a:r>
              <a:rPr lang="ja-JP" altLang="en-US" dirty="0" smtClean="0">
                <a:latin typeface="03スマートフォントUI" pitchFamily="50" charset="-128"/>
                <a:ea typeface="03スマートフォントUI" pitchFamily="50" charset="-128"/>
              </a:rPr>
              <a:t>個集めて渦から出る</a:t>
            </a:r>
            <a:endParaRPr kumimoji="1" lang="ja-JP" altLang="en-US" dirty="0" smtClean="0">
              <a:latin typeface="03スマートフォントUI" pitchFamily="50" charset="-128"/>
              <a:ea typeface="03スマートフォントUI" pitchFamily="50" charset="-128"/>
            </a:endParaRPr>
          </a:p>
          <a:p>
            <a:r>
              <a:rPr lang="ja-JP" altLang="en-US" sz="1400" dirty="0" smtClean="0">
                <a:solidFill>
                  <a:srgbClr val="FF0000"/>
                </a:solidFill>
                <a:latin typeface="03スマートフォントUI" pitchFamily="50" charset="-128"/>
                <a:ea typeface="03スマートフォントUI" pitchFamily="50" charset="-128"/>
              </a:rPr>
              <a:t>敗北条件</a:t>
            </a:r>
            <a:endParaRPr lang="en-US" altLang="ja-JP" sz="1400" dirty="0" smtClean="0">
              <a:solidFill>
                <a:srgbClr val="FF0000"/>
              </a:solidFill>
              <a:latin typeface="03スマートフォントUI" pitchFamily="50" charset="-128"/>
              <a:ea typeface="03スマートフォントUI" pitchFamily="50" charset="-128"/>
            </a:endParaRPr>
          </a:p>
          <a:p>
            <a:r>
              <a:rPr lang="en-US" altLang="ja-JP" sz="1100" dirty="0" smtClean="0">
                <a:latin typeface="03スマートフォントUI" pitchFamily="50" charset="-128"/>
                <a:ea typeface="03スマートフォントUI" pitchFamily="50" charset="-128"/>
              </a:rPr>
              <a:t> </a:t>
            </a:r>
            <a:r>
              <a:rPr lang="ja-JP" altLang="en-US" dirty="0" smtClean="0">
                <a:latin typeface="03スマートフォントUI" pitchFamily="50" charset="-128"/>
                <a:ea typeface="03スマートフォントUI" pitchFamily="50" charset="-128"/>
              </a:rPr>
              <a:t>相手が先に渦から出る</a:t>
            </a:r>
            <a:endParaRPr kumimoji="1" lang="ja-JP" altLang="en-US" dirty="0" smtClean="0">
              <a:latin typeface="03スマートフォントUI" pitchFamily="50" charset="-128"/>
              <a:ea typeface="03スマートフォントUI" pitchFamily="50" charset="-128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90A7C-9818-453E-97F1-0E105E3C1AD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3686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 smtClean="0">
                <a:latin typeface="03スマートフォントUI" pitchFamily="50" charset="-128"/>
                <a:ea typeface="03スマートフォントUI" pitchFamily="50" charset="-128"/>
              </a:rPr>
              <a:t>プレイヤーは海賊船を操作し、</a:t>
            </a:r>
          </a:p>
          <a:p>
            <a:r>
              <a:rPr lang="ja-JP" altLang="en-US" dirty="0" smtClean="0">
                <a:solidFill>
                  <a:srgbClr val="FF0000"/>
                </a:solidFill>
                <a:latin typeface="03スマートフォントUI" pitchFamily="50" charset="-128"/>
                <a:ea typeface="03スマートフォントUI" pitchFamily="50" charset="-128"/>
              </a:rPr>
              <a:t>機雷を避けながら</a:t>
            </a:r>
            <a:r>
              <a:rPr lang="ja-JP" altLang="en-US" dirty="0" smtClean="0">
                <a:latin typeface="03スマートフォントUI" pitchFamily="50" charset="-128"/>
                <a:ea typeface="03スマートフォントUI" pitchFamily="50" charset="-128"/>
              </a:rPr>
              <a:t>宝箱を取得する</a:t>
            </a:r>
            <a:endParaRPr kumimoji="1" lang="ja-JP" altLang="en-US" dirty="0" smtClean="0">
              <a:latin typeface="03スマートフォントUI" pitchFamily="50" charset="-128"/>
              <a:ea typeface="03スマートフォントUI" pitchFamily="50" charset="-128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90A7C-9818-453E-97F1-0E105E3C1AD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6119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 smtClean="0"/>
              <a:t>渦の中心付近は宝箱がたまりやすい。なので、</a:t>
            </a:r>
            <a:endParaRPr lang="en-US" altLang="ja-JP" dirty="0" smtClean="0"/>
          </a:p>
          <a:p>
            <a:r>
              <a:rPr lang="ja-JP" altLang="en-US" dirty="0" smtClean="0"/>
              <a:t>大量に宝箱を取得しやすい。しかし、渦の中心付近では</a:t>
            </a:r>
          </a:p>
          <a:p>
            <a:r>
              <a:rPr lang="ja-JP" altLang="en-US" dirty="0" smtClean="0"/>
              <a:t>海賊船の移動だけでは渦から出るのが難しくなる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90A7C-9818-453E-97F1-0E105E3C1AD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2366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FFF1-B872-4937-82BE-726C01646C9B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8FE7D-E4FF-4E9C-AEF6-64781C9329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1092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FFF1-B872-4937-82BE-726C01646C9B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8FE7D-E4FF-4E9C-AEF6-64781C9329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8967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FFF1-B872-4937-82BE-726C01646C9B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8FE7D-E4FF-4E9C-AEF6-64781C9329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45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FFF1-B872-4937-82BE-726C01646C9B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8FE7D-E4FF-4E9C-AEF6-64781C9329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5740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FFF1-B872-4937-82BE-726C01646C9B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8FE7D-E4FF-4E9C-AEF6-64781C9329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356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FFF1-B872-4937-82BE-726C01646C9B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8FE7D-E4FF-4E9C-AEF6-64781C9329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5653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FFF1-B872-4937-82BE-726C01646C9B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8FE7D-E4FF-4E9C-AEF6-64781C9329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257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FFF1-B872-4937-82BE-726C01646C9B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8FE7D-E4FF-4E9C-AEF6-64781C9329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1981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FFF1-B872-4937-82BE-726C01646C9B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8FE7D-E4FF-4E9C-AEF6-64781C9329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2539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FFF1-B872-4937-82BE-726C01646C9B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8FE7D-E4FF-4E9C-AEF6-64781C9329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0905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FFF1-B872-4937-82BE-726C01646C9B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8FE7D-E4FF-4E9C-AEF6-64781C9329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0673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FFFF1-B872-4937-82BE-726C01646C9B}" type="datetimeFigureOut">
              <a:rPr kumimoji="1" lang="ja-JP" altLang="en-US" smtClean="0"/>
              <a:t>2017/1/25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8FE7D-E4FF-4E9C-AEF6-64781C9329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6968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2140022.MAETEL\Desktop\7月29日実行データ\DATA\ロード\roa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9288"/>
            <a:ext cx="9180512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666840"/>
            <a:ext cx="5726248" cy="377734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899592" y="332656"/>
            <a:ext cx="75777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kumimoji="1" lang="en-US" altLang="ja-JP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kumimoji="1" lang="ja-JP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回全国専門学校ゲームコンペディション</a:t>
            </a:r>
            <a:endParaRPr kumimoji="1" lang="en-US" altLang="ja-JP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ja-JP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プレゼンテーション</a:t>
            </a:r>
            <a:endParaRPr kumimoji="1" lang="ja-JP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244408" y="6495727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01</a:t>
            </a:r>
            <a:r>
              <a:rPr kumimoji="1" lang="en-US" altLang="ja-JP" sz="2400" dirty="0" smtClean="0"/>
              <a:t>/10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7159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2362974" y="2588711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200" dirty="0" smtClean="0">
                <a:latin typeface="03スマートフォントUI" pitchFamily="50" charset="-128"/>
                <a:ea typeface="03スマートフォントUI" pitchFamily="50" charset="-128"/>
              </a:rPr>
              <a:t>実機操作</a:t>
            </a:r>
            <a:r>
              <a:rPr kumimoji="1" lang="en-US" altLang="ja-JP" sz="7200" dirty="0" smtClean="0">
                <a:latin typeface="03スマートフォントUI" pitchFamily="50" charset="-128"/>
                <a:ea typeface="03スマートフォントUI" pitchFamily="50" charset="-128"/>
              </a:rPr>
              <a:t>…</a:t>
            </a:r>
            <a:endParaRPr kumimoji="1" lang="ja-JP" altLang="en-US" sz="7200" dirty="0">
              <a:latin typeface="03スマートフォントUI" pitchFamily="50" charset="-128"/>
              <a:ea typeface="03スマートフォントUI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8244408" y="6495727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10</a:t>
            </a:r>
            <a:r>
              <a:rPr kumimoji="1" lang="en-US" altLang="ja-JP" sz="2400" dirty="0" smtClean="0"/>
              <a:t>/10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0353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2015" y="0"/>
            <a:ext cx="4940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>
                <a:latin typeface="03スマートフォントUI" pitchFamily="50" charset="-128"/>
                <a:ea typeface="03スマートフォントUI" pitchFamily="50" charset="-128"/>
              </a:rPr>
              <a:t>PC</a:t>
            </a:r>
            <a:r>
              <a:rPr kumimoji="1" lang="ja-JP" altLang="en-US" sz="2800" dirty="0" smtClean="0">
                <a:latin typeface="03スマートフォントUI" pitchFamily="50" charset="-128"/>
                <a:ea typeface="03スマートフォントUI" pitchFamily="50" charset="-128"/>
              </a:rPr>
              <a:t>専用（ゲームパッド使用）</a:t>
            </a:r>
            <a:endParaRPr kumimoji="1" lang="ja-JP" altLang="en-US" sz="2800" dirty="0">
              <a:latin typeface="03スマートフォントUI" pitchFamily="50" charset="-128"/>
              <a:ea typeface="03スマートフォントUI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516216" y="4554"/>
            <a:ext cx="26677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>
                <a:latin typeface="03スマートフォントUI" pitchFamily="50" charset="-128"/>
                <a:ea typeface="03スマートフォントUI" pitchFamily="50" charset="-128"/>
              </a:rPr>
              <a:t>プレイ人数</a:t>
            </a:r>
            <a:r>
              <a:rPr kumimoji="1" lang="en-US" altLang="ja-JP" sz="2800" dirty="0" smtClean="0">
                <a:latin typeface="03スマートフォントUI" pitchFamily="50" charset="-128"/>
                <a:ea typeface="03スマートフォントUI" pitchFamily="50" charset="-128"/>
              </a:rPr>
              <a:t>:2</a:t>
            </a:r>
            <a:r>
              <a:rPr kumimoji="1" lang="ja-JP" altLang="en-US" sz="2800" dirty="0" smtClean="0">
                <a:latin typeface="03スマートフォントUI" pitchFamily="50" charset="-128"/>
                <a:ea typeface="03スマートフォントUI" pitchFamily="50" charset="-128"/>
              </a:rPr>
              <a:t>人</a:t>
            </a:r>
            <a:endParaRPr kumimoji="1" lang="ja-JP" altLang="en-US" sz="2800" dirty="0">
              <a:latin typeface="03スマートフォントUI" pitchFamily="50" charset="-128"/>
              <a:ea typeface="03スマートフォントUI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728677" y="1556792"/>
            <a:ext cx="3259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err="1" smtClean="0"/>
              <a:t>うずし</a:t>
            </a:r>
            <a:r>
              <a:rPr kumimoji="1" lang="ja-JP" altLang="en-US" sz="3200" dirty="0" smtClean="0"/>
              <a:t>おアクション</a:t>
            </a:r>
            <a:endParaRPr kumimoji="1" lang="ja-JP" altLang="en-US" sz="32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936589" y="2996952"/>
            <a:ext cx="5949064" cy="913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200"/>
              </a:lnSpc>
            </a:pPr>
            <a:r>
              <a:rPr kumimoji="1" lang="ja-JP" altLang="en-US" sz="3200" dirty="0" smtClean="0"/>
              <a:t>アクションゲームが好きな</a:t>
            </a:r>
            <a:endParaRPr kumimoji="1" lang="en-US" altLang="ja-JP" sz="3200" dirty="0" smtClean="0"/>
          </a:p>
          <a:p>
            <a:pPr>
              <a:lnSpc>
                <a:spcPts val="3200"/>
              </a:lnSpc>
            </a:pPr>
            <a:r>
              <a:rPr lang="ja-JP" altLang="en-US" sz="3200" dirty="0" smtClean="0"/>
              <a:t>　　</a:t>
            </a:r>
            <a:r>
              <a:rPr lang="en-US" altLang="ja-JP" sz="3200" dirty="0" smtClean="0"/>
              <a:t>10</a:t>
            </a:r>
            <a:r>
              <a:rPr lang="ja-JP" altLang="en-US" sz="3200" dirty="0"/>
              <a:t>代</a:t>
            </a:r>
            <a:r>
              <a:rPr lang="ja-JP" altLang="en-US" sz="3200" dirty="0" smtClean="0"/>
              <a:t>から</a:t>
            </a:r>
            <a:r>
              <a:rPr lang="en-US" altLang="ja-JP" sz="3200" dirty="0" smtClean="0"/>
              <a:t>20</a:t>
            </a:r>
            <a:r>
              <a:rPr lang="ja-JP" altLang="en-US" sz="3200" dirty="0" smtClean="0"/>
              <a:t>代の男性ユーザー</a:t>
            </a:r>
            <a:endParaRPr kumimoji="1" lang="ja-JP" altLang="en-US" sz="32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136389" y="5045114"/>
            <a:ext cx="71144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400"/>
              </a:lnSpc>
            </a:pPr>
            <a:r>
              <a:rPr kumimoji="1" lang="en-US" altLang="ja-JP" sz="3600" dirty="0" smtClean="0"/>
              <a:t>『</a:t>
            </a:r>
            <a:r>
              <a:rPr lang="ja-JP" altLang="en-US" sz="3600" dirty="0"/>
              <a:t>渦潮</a:t>
            </a:r>
            <a:r>
              <a:rPr kumimoji="1" lang="ja-JP" altLang="en-US" sz="3600" dirty="0" smtClean="0"/>
              <a:t>の流れを利用して宝箱をとる</a:t>
            </a:r>
            <a:r>
              <a:rPr kumimoji="1" lang="en-US" altLang="ja-JP" sz="3600" dirty="0" smtClean="0"/>
              <a:t>』</a:t>
            </a:r>
            <a:endParaRPr kumimoji="1" lang="ja-JP" altLang="en-US" sz="3600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0826" y="6545199"/>
            <a:ext cx="4743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/>
              <a:t>開発ツール</a:t>
            </a:r>
            <a:r>
              <a:rPr lang="en-US" altLang="ja-JP" sz="1400" dirty="0"/>
              <a:t>/Visual Studio/Softimage2015/Adobe Photoshop C</a:t>
            </a:r>
            <a:endParaRPr kumimoji="1" lang="ja-JP" altLang="en-US" sz="1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784325" y="1484784"/>
            <a:ext cx="16482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u="sng" dirty="0" smtClean="0"/>
              <a:t>ジャンル</a:t>
            </a:r>
            <a:endParaRPr kumimoji="1" lang="ja-JP" altLang="en-US" sz="3200" u="sng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04341" y="2780928"/>
            <a:ext cx="18549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u="sng" dirty="0" smtClean="0"/>
              <a:t>ターゲット</a:t>
            </a:r>
            <a:endParaRPr kumimoji="1" lang="ja-JP" altLang="en-US" sz="3200" u="sng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83568" y="4077072"/>
            <a:ext cx="18694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u="sng" dirty="0" smtClean="0"/>
              <a:t>コンセプト</a:t>
            </a:r>
            <a:endParaRPr kumimoji="1" lang="ja-JP" altLang="en-US" sz="3200" u="sng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8244408" y="6495727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02</a:t>
            </a:r>
            <a:r>
              <a:rPr kumimoji="1" lang="en-US" altLang="ja-JP" sz="2400" dirty="0" smtClean="0"/>
              <a:t>/10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930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4527"/>
            <a:ext cx="2645669" cy="454153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8244408" y="6495727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03</a:t>
            </a:r>
            <a:r>
              <a:rPr kumimoji="1" lang="en-US" altLang="ja-JP" sz="2400" dirty="0" smtClean="0"/>
              <a:t>/10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4885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/>
        </p:nvSpPr>
        <p:spPr>
          <a:xfrm>
            <a:off x="1079612" y="5304109"/>
            <a:ext cx="7013368" cy="11463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231040" y="5387732"/>
            <a:ext cx="7877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latin typeface="03スマートフォントUI" pitchFamily="50" charset="-128"/>
                <a:ea typeface="03スマートフォントUI" pitchFamily="50" charset="-128"/>
              </a:rPr>
              <a:t>プレイヤーは海賊船を操作し、</a:t>
            </a:r>
          </a:p>
          <a:p>
            <a:r>
              <a:rPr lang="ja-JP" altLang="en-US" sz="3200" dirty="0">
                <a:solidFill>
                  <a:srgbClr val="FF0000"/>
                </a:solidFill>
                <a:latin typeface="03スマートフォントUI" pitchFamily="50" charset="-128"/>
                <a:ea typeface="03スマートフォントUI" pitchFamily="50" charset="-128"/>
              </a:rPr>
              <a:t>機雷を避けながら</a:t>
            </a:r>
            <a:r>
              <a:rPr lang="ja-JP" altLang="en-US" sz="3200" dirty="0" smtClean="0">
                <a:latin typeface="03スマートフォントUI" pitchFamily="50" charset="-128"/>
                <a:ea typeface="03スマートフォントUI" pitchFamily="50" charset="-128"/>
              </a:rPr>
              <a:t>宝箱を取得する</a:t>
            </a:r>
            <a:endParaRPr lang="ja-JP" altLang="en-US" sz="3200" dirty="0"/>
          </a:p>
          <a:p>
            <a:endParaRPr kumimoji="1" lang="ja-JP" altLang="en-US" sz="3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135583"/>
            <a:ext cx="7229392" cy="4030612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94" y="116632"/>
            <a:ext cx="3166878" cy="454153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683568" y="620688"/>
            <a:ext cx="1763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2400" b="1" dirty="0">
                <a:solidFill>
                  <a:prstClr val="black"/>
                </a:solidFill>
                <a:latin typeface="03スマートフォントUI" pitchFamily="50" charset="-128"/>
                <a:ea typeface="03スマートフォントUI" pitchFamily="50" charset="-128"/>
              </a:rPr>
              <a:t>①宝箱取得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187624" y="5373216"/>
            <a:ext cx="69233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latin typeface="03スマートフォントUI" pitchFamily="50" charset="-128"/>
                <a:ea typeface="03スマートフォントUI" pitchFamily="50" charset="-128"/>
              </a:rPr>
              <a:t>ゲームが</a:t>
            </a:r>
            <a:r>
              <a:rPr lang="ja-JP" altLang="en-US" sz="3200" dirty="0" smtClean="0">
                <a:latin typeface="03スマートフォントUI" pitchFamily="50" charset="-128"/>
                <a:ea typeface="03スマートフォントUI" pitchFamily="50" charset="-128"/>
              </a:rPr>
              <a:t>始まると</a:t>
            </a:r>
            <a:r>
              <a:rPr lang="ja-JP" altLang="en-US" sz="3200" dirty="0">
                <a:latin typeface="03スマートフォントUI" pitchFamily="50" charset="-128"/>
                <a:ea typeface="03スマートフォントUI" pitchFamily="50" charset="-128"/>
              </a:rPr>
              <a:t>渦の外から、</a:t>
            </a:r>
          </a:p>
          <a:p>
            <a:r>
              <a:rPr lang="ja-JP" altLang="en-US" sz="3200" dirty="0">
                <a:solidFill>
                  <a:srgbClr val="FF0000"/>
                </a:solidFill>
                <a:latin typeface="03スマートフォントUI" pitchFamily="50" charset="-128"/>
                <a:ea typeface="03スマートフォントUI" pitchFamily="50" charset="-128"/>
              </a:rPr>
              <a:t>宝箱</a:t>
            </a:r>
            <a:r>
              <a:rPr lang="ja-JP" altLang="en-US" sz="3200" dirty="0">
                <a:latin typeface="03スマートフォントUI" pitchFamily="50" charset="-128"/>
                <a:ea typeface="03スマートフォントUI" pitchFamily="50" charset="-128"/>
              </a:rPr>
              <a:t>と</a:t>
            </a:r>
            <a:r>
              <a:rPr lang="ja-JP" altLang="en-US" sz="3200" dirty="0">
                <a:solidFill>
                  <a:srgbClr val="FF0000"/>
                </a:solidFill>
                <a:latin typeface="03スマートフォントUI" pitchFamily="50" charset="-128"/>
                <a:ea typeface="03スマートフォントUI" pitchFamily="50" charset="-128"/>
              </a:rPr>
              <a:t>機雷</a:t>
            </a:r>
            <a:r>
              <a:rPr lang="ja-JP" altLang="en-US" sz="3200" dirty="0">
                <a:latin typeface="03スマートフォントUI" pitchFamily="50" charset="-128"/>
                <a:ea typeface="03スマートフォントUI" pitchFamily="50" charset="-128"/>
              </a:rPr>
              <a:t>が流れて</a:t>
            </a:r>
            <a:r>
              <a:rPr lang="ja-JP" altLang="en-US" sz="3200" dirty="0" smtClean="0">
                <a:latin typeface="03スマートフォントUI" pitchFamily="50" charset="-128"/>
                <a:ea typeface="03スマートフォントUI" pitchFamily="50" charset="-128"/>
              </a:rPr>
              <a:t>くる</a:t>
            </a:r>
            <a:endParaRPr kumimoji="1" lang="ja-JP" altLang="en-US" sz="3200" dirty="0">
              <a:latin typeface="03スマートフォントUI" pitchFamily="50" charset="-128"/>
              <a:ea typeface="03スマートフォントUI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8244408" y="6495727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04</a:t>
            </a:r>
            <a:r>
              <a:rPr kumimoji="1" lang="en-US" altLang="ja-JP" sz="2400" dirty="0" smtClean="0"/>
              <a:t>/10</a:t>
            </a:r>
            <a:endParaRPr kumimoji="1" lang="ja-JP" altLang="en-US" sz="24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124744"/>
            <a:ext cx="7229392" cy="4039622"/>
          </a:xfrm>
          <a:prstGeom prst="rect">
            <a:avLst/>
          </a:prstGeom>
        </p:spPr>
      </p:pic>
      <p:sp>
        <p:nvSpPr>
          <p:cNvPr id="5" name="円/楕円 4"/>
          <p:cNvSpPr/>
          <p:nvPr/>
        </p:nvSpPr>
        <p:spPr>
          <a:xfrm>
            <a:off x="1403648" y="1893992"/>
            <a:ext cx="792088" cy="7920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/>
        </p:nvSpPr>
        <p:spPr>
          <a:xfrm>
            <a:off x="6012160" y="2442436"/>
            <a:ext cx="792088" cy="7920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035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5" grpId="0" animBg="1"/>
      <p:bldP spid="5" grpId="1" animBg="1"/>
      <p:bldP spid="13" grpId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/>
        </p:nvSpPr>
        <p:spPr>
          <a:xfrm>
            <a:off x="1079612" y="5304109"/>
            <a:ext cx="7013368" cy="11463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630" y="1115741"/>
            <a:ext cx="7183553" cy="4041451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94" y="116632"/>
            <a:ext cx="3166878" cy="45415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1331640" y="5351809"/>
            <a:ext cx="67613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 smtClean="0">
                <a:latin typeface="03スマートフォントUI" pitchFamily="50" charset="-128"/>
                <a:ea typeface="03スマートフォントUI" pitchFamily="50" charset="-128"/>
              </a:rPr>
              <a:t>宝箱</a:t>
            </a:r>
            <a:r>
              <a:rPr lang="ja-JP" altLang="en-US" sz="3200" dirty="0">
                <a:latin typeface="03スマートフォントUI" pitchFamily="50" charset="-128"/>
                <a:ea typeface="03スマートフォントUI" pitchFamily="50" charset="-128"/>
              </a:rPr>
              <a:t>を</a:t>
            </a:r>
            <a:r>
              <a:rPr lang="en-US" altLang="ja-JP" sz="3200" dirty="0" smtClean="0">
                <a:latin typeface="03スマートフォントUI" pitchFamily="50" charset="-128"/>
                <a:ea typeface="03スマートフォントUI" pitchFamily="50" charset="-128"/>
              </a:rPr>
              <a:t>15pt</a:t>
            </a:r>
            <a:r>
              <a:rPr lang="ja-JP" altLang="en-US" sz="3200" dirty="0" smtClean="0">
                <a:latin typeface="03スマートフォントUI" pitchFamily="50" charset="-128"/>
                <a:ea typeface="03スマートフォントUI" pitchFamily="50" charset="-128"/>
              </a:rPr>
              <a:t>取ると画面下に</a:t>
            </a:r>
            <a:endParaRPr lang="en-US" altLang="ja-JP" sz="3200" dirty="0" smtClean="0">
              <a:latin typeface="03スマートフォントUI" pitchFamily="50" charset="-128"/>
              <a:ea typeface="03スマートフォントUI" pitchFamily="50" charset="-128"/>
            </a:endParaRPr>
          </a:p>
          <a:p>
            <a:r>
              <a:rPr lang="en-US" altLang="ja-JP" sz="3200" dirty="0" smtClean="0">
                <a:latin typeface="03スマートフォントUI" pitchFamily="50" charset="-128"/>
                <a:ea typeface="03スマートフォントUI" pitchFamily="50" charset="-128"/>
              </a:rPr>
              <a:t>『</a:t>
            </a:r>
            <a:r>
              <a:rPr lang="ja-JP" altLang="en-US" sz="3200" dirty="0">
                <a:solidFill>
                  <a:srgbClr val="FF0000"/>
                </a:solidFill>
                <a:latin typeface="03スマートフォントUI" pitchFamily="50" charset="-128"/>
                <a:ea typeface="03スマートフォントUI" pitchFamily="50" charset="-128"/>
              </a:rPr>
              <a:t>渦から出ろ！</a:t>
            </a:r>
            <a:r>
              <a:rPr lang="en-US" altLang="ja-JP" sz="3200" dirty="0">
                <a:latin typeface="03スマートフォントUI" pitchFamily="50" charset="-128"/>
                <a:ea typeface="03スマートフォントUI" pitchFamily="50" charset="-128"/>
              </a:rPr>
              <a:t>』</a:t>
            </a:r>
            <a:r>
              <a:rPr lang="ja-JP" altLang="en-US" sz="3200" dirty="0">
                <a:latin typeface="03スマートフォントUI" pitchFamily="50" charset="-128"/>
                <a:ea typeface="03スマートフォントUI" pitchFamily="50" charset="-128"/>
              </a:rPr>
              <a:t>と</a:t>
            </a:r>
            <a:r>
              <a:rPr lang="ja-JP" altLang="en-US" sz="3200" dirty="0" smtClean="0">
                <a:latin typeface="03スマートフォントUI" pitchFamily="50" charset="-128"/>
                <a:ea typeface="03スマートフォントUI" pitchFamily="50" charset="-128"/>
              </a:rPr>
              <a:t>いう文字</a:t>
            </a:r>
            <a:r>
              <a:rPr lang="ja-JP" altLang="en-US" sz="3200" dirty="0">
                <a:latin typeface="03スマートフォントUI" pitchFamily="50" charset="-128"/>
                <a:ea typeface="03スマートフォントUI" pitchFamily="50" charset="-128"/>
              </a:rPr>
              <a:t>が</a:t>
            </a:r>
            <a:r>
              <a:rPr lang="ja-JP" altLang="en-US" sz="3200" dirty="0" smtClean="0">
                <a:latin typeface="03スマートフォントUI" pitchFamily="50" charset="-128"/>
                <a:ea typeface="03スマートフォントUI" pitchFamily="50" charset="-128"/>
              </a:rPr>
              <a:t>出る</a:t>
            </a:r>
            <a:endParaRPr kumimoji="1" lang="ja-JP" altLang="en-US" sz="3200" dirty="0">
              <a:latin typeface="03スマートフォントUI" pitchFamily="50" charset="-128"/>
              <a:ea typeface="03スマートフォントUI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683568" y="620688"/>
            <a:ext cx="20794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>
                <a:solidFill>
                  <a:prstClr val="black"/>
                </a:solidFill>
                <a:latin typeface="03スマートフォントUI" pitchFamily="50" charset="-128"/>
                <a:ea typeface="03スマートフォントUI" pitchFamily="50" charset="-128"/>
              </a:rPr>
              <a:t>②渦から出る</a:t>
            </a:r>
          </a:p>
          <a:p>
            <a:pPr lvl="0"/>
            <a:endParaRPr lang="ja-JP" altLang="en-US" sz="2400" b="1" dirty="0">
              <a:solidFill>
                <a:prstClr val="black"/>
              </a:solidFill>
              <a:latin typeface="03スマートフォントUI" pitchFamily="50" charset="-128"/>
              <a:ea typeface="03スマートフォントUI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8244408" y="6495727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05</a:t>
            </a:r>
            <a:r>
              <a:rPr kumimoji="1" lang="en-US" altLang="ja-JP" sz="2400" dirty="0" smtClean="0"/>
              <a:t>/10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81930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1079612" y="5304109"/>
            <a:ext cx="7013368" cy="11463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918" y="1124744"/>
            <a:ext cx="7215074" cy="4056461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826566" y="5373216"/>
            <a:ext cx="510909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>
                <a:solidFill>
                  <a:srgbClr val="FF0000"/>
                </a:solidFill>
                <a:latin typeface="03スマートフォントUI" pitchFamily="50" charset="-128"/>
                <a:ea typeface="03スマートフォントUI" pitchFamily="50" charset="-128"/>
              </a:rPr>
              <a:t>宝箱を</a:t>
            </a:r>
            <a:r>
              <a:rPr lang="en-US" altLang="ja-JP" sz="3200" dirty="0" smtClean="0">
                <a:solidFill>
                  <a:srgbClr val="FF0000"/>
                </a:solidFill>
                <a:latin typeface="03スマートフォントUI" pitchFamily="50" charset="-128"/>
                <a:ea typeface="03スマートフォントUI" pitchFamily="50" charset="-128"/>
              </a:rPr>
              <a:t>15pt</a:t>
            </a:r>
            <a:r>
              <a:rPr lang="ja-JP" altLang="en-US" sz="3200" dirty="0" smtClean="0">
                <a:latin typeface="03スマートフォントUI" pitchFamily="50" charset="-128"/>
                <a:ea typeface="03スマートフォントUI" pitchFamily="50" charset="-128"/>
              </a:rPr>
              <a:t>持った</a:t>
            </a:r>
            <a:r>
              <a:rPr lang="ja-JP" altLang="en-US" sz="3200" dirty="0">
                <a:latin typeface="03スマートフォントUI" pitchFamily="50" charset="-128"/>
                <a:ea typeface="03スマートフォントUI" pitchFamily="50" charset="-128"/>
              </a:rPr>
              <a:t>状態で</a:t>
            </a:r>
          </a:p>
          <a:p>
            <a:r>
              <a:rPr lang="ja-JP" altLang="en-US" sz="3200" dirty="0" smtClean="0">
                <a:latin typeface="03スマートフォントUI" pitchFamily="50" charset="-128"/>
                <a:ea typeface="03スマートフォントUI" pitchFamily="50" charset="-128"/>
              </a:rPr>
              <a:t>渦の外に出る</a:t>
            </a:r>
            <a:r>
              <a:rPr lang="ja-JP" altLang="en-US" sz="3200" dirty="0">
                <a:latin typeface="03スマートフォントUI" pitchFamily="50" charset="-128"/>
                <a:ea typeface="03スマートフォントUI" pitchFamily="50" charset="-128"/>
              </a:rPr>
              <a:t>と勝利に</a:t>
            </a:r>
            <a:r>
              <a:rPr lang="ja-JP" altLang="en-US" sz="3200" dirty="0" smtClean="0">
                <a:latin typeface="03スマートフォントUI" pitchFamily="50" charset="-128"/>
                <a:ea typeface="03スマートフォントUI" pitchFamily="50" charset="-128"/>
              </a:rPr>
              <a:t>なる</a:t>
            </a:r>
            <a:endParaRPr lang="ja-JP" altLang="en-US" sz="3200" dirty="0">
              <a:latin typeface="03スマートフォントUI" pitchFamily="50" charset="-128"/>
              <a:ea typeface="03スマートフォントUI" pitchFamily="50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94" y="116632"/>
            <a:ext cx="3166878" cy="454153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683568" y="620688"/>
            <a:ext cx="23952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2400" b="1" dirty="0">
                <a:solidFill>
                  <a:prstClr val="black"/>
                </a:solidFill>
                <a:latin typeface="03スマートフォントUI" pitchFamily="50" charset="-128"/>
                <a:ea typeface="03スマートフォントUI" pitchFamily="50" charset="-128"/>
              </a:rPr>
              <a:t>③ゲームクリア</a:t>
            </a:r>
          </a:p>
          <a:p>
            <a:pPr lvl="0"/>
            <a:endParaRPr lang="ja-JP" altLang="en-US" sz="2400" b="1" dirty="0">
              <a:solidFill>
                <a:prstClr val="black"/>
              </a:solidFill>
              <a:latin typeface="03スマートフォントUI" pitchFamily="50" charset="-128"/>
              <a:ea typeface="03スマートフォントUI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8244408" y="6495727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06</a:t>
            </a:r>
            <a:r>
              <a:rPr kumimoji="1" lang="en-US" altLang="ja-JP" sz="2400" dirty="0" smtClean="0"/>
              <a:t>/10</a:t>
            </a:r>
            <a:endParaRPr kumimoji="1" lang="ja-JP" altLang="en-US" sz="24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3823">
            <a:off x="242878" y="3356992"/>
            <a:ext cx="8686835" cy="40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69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1079612" y="5304109"/>
            <a:ext cx="7013368" cy="11463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24" y="94527"/>
            <a:ext cx="4142240" cy="454153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035" y="1268760"/>
            <a:ext cx="3899465" cy="3873468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1519295" y="5361734"/>
            <a:ext cx="58833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/>
              <a:t>上手く渦の流れに合わせて</a:t>
            </a:r>
          </a:p>
          <a:p>
            <a:r>
              <a:rPr lang="ja-JP" altLang="en-US" sz="3200" dirty="0"/>
              <a:t>移動すると</a:t>
            </a:r>
            <a:r>
              <a:rPr lang="ja-JP" altLang="en-US" sz="3200" dirty="0">
                <a:solidFill>
                  <a:srgbClr val="FF0000"/>
                </a:solidFill>
              </a:rPr>
              <a:t>移動スピードが上がる</a:t>
            </a:r>
            <a:endParaRPr kumimoji="1" lang="ja-JP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8244408" y="6495727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07</a:t>
            </a:r>
            <a:r>
              <a:rPr kumimoji="1" lang="en-US" altLang="ja-JP" sz="2400" dirty="0" smtClean="0"/>
              <a:t>/10</a:t>
            </a:r>
            <a:endParaRPr kumimoji="1" lang="ja-JP" altLang="en-US" sz="2400" dirty="0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28583"/>
            <a:ext cx="1728220" cy="35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63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28583"/>
            <a:ext cx="1752604" cy="353569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035" y="1268760"/>
            <a:ext cx="3899465" cy="3873468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1079612" y="5304109"/>
            <a:ext cx="7013368" cy="11463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99" y="1258848"/>
            <a:ext cx="3874136" cy="3848309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24" y="94527"/>
            <a:ext cx="4142240" cy="454153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8244408" y="6495727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08</a:t>
            </a:r>
            <a:r>
              <a:rPr kumimoji="1" lang="en-US" altLang="ja-JP" sz="2400" dirty="0" smtClean="0"/>
              <a:t>/10</a:t>
            </a:r>
            <a:endParaRPr kumimoji="1" lang="ja-JP" altLang="en-US" sz="2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519295" y="5361734"/>
            <a:ext cx="58833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/>
              <a:t>渦の流れとは逆方向に</a:t>
            </a:r>
          </a:p>
          <a:p>
            <a:r>
              <a:rPr lang="ja-JP" altLang="en-US" sz="3200" dirty="0"/>
              <a:t>移動すると</a:t>
            </a:r>
            <a:r>
              <a:rPr lang="ja-JP" altLang="en-US" sz="3200" dirty="0">
                <a:solidFill>
                  <a:srgbClr val="FF0000"/>
                </a:solidFill>
              </a:rPr>
              <a:t>移動スピードが下がる</a:t>
            </a:r>
          </a:p>
        </p:txBody>
      </p:sp>
    </p:spTree>
    <p:extLst>
      <p:ext uri="{BB962C8B-B14F-4D97-AF65-F5344CB8AC3E}">
        <p14:creationId xmlns:p14="http://schemas.microsoft.com/office/powerpoint/2010/main" val="201337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/>
          <p:cNvSpPr/>
          <p:nvPr/>
        </p:nvSpPr>
        <p:spPr>
          <a:xfrm>
            <a:off x="1187624" y="4709931"/>
            <a:ext cx="244810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4860032" y="4763661"/>
            <a:ext cx="374441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24" y="94527"/>
            <a:ext cx="4142240" cy="454153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29953"/>
            <a:ext cx="3015294" cy="2995192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138" y="1729952"/>
            <a:ext cx="3015294" cy="2995192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15" y="692696"/>
            <a:ext cx="762002" cy="347473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1187624" y="4725144"/>
            <a:ext cx="24481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渦の流れに合わせて</a:t>
            </a:r>
          </a:p>
          <a:p>
            <a:r>
              <a:rPr lang="ja-JP" altLang="en-US" dirty="0"/>
              <a:t>移動しスピードをつける</a:t>
            </a:r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860032" y="4763661"/>
            <a:ext cx="3831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①の状態で渦の流れと自分の</a:t>
            </a:r>
          </a:p>
          <a:p>
            <a:r>
              <a:rPr lang="ja-JP" altLang="en-US" dirty="0"/>
              <a:t>向きを合わせて移動する</a:t>
            </a:r>
            <a:r>
              <a:rPr lang="ja-JP" altLang="en-US" dirty="0" smtClean="0"/>
              <a:t>と脱出</a:t>
            </a:r>
            <a:r>
              <a:rPr lang="ja-JP" altLang="en-US" dirty="0"/>
              <a:t>できる</a:t>
            </a:r>
            <a:endParaRPr kumimoji="1" lang="ja-JP" altLang="en-US" dirty="0"/>
          </a:p>
        </p:txBody>
      </p:sp>
      <p:sp>
        <p:nvSpPr>
          <p:cNvPr id="14" name="右矢印 13"/>
          <p:cNvSpPr/>
          <p:nvPr/>
        </p:nvSpPr>
        <p:spPr>
          <a:xfrm>
            <a:off x="4443439" y="3026988"/>
            <a:ext cx="648072" cy="648072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827584" y="1499120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 smtClean="0"/>
              <a:t>①</a:t>
            </a:r>
            <a:endParaRPr kumimoji="1" lang="ja-JP" altLang="en-US" sz="2400" b="1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157107" y="1556792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b="1" dirty="0"/>
              <a:t>②</a:t>
            </a:r>
            <a:endParaRPr kumimoji="1" lang="ja-JP" altLang="en-US" sz="2400" b="1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8244408" y="6495727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09</a:t>
            </a:r>
            <a:r>
              <a:rPr kumimoji="1" lang="en-US" altLang="ja-JP" sz="2400" dirty="0" smtClean="0"/>
              <a:t>/10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5957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</TotalTime>
  <Words>311</Words>
  <Application>Microsoft Office PowerPoint</Application>
  <PresentationFormat>画面に合わせる (4:3)</PresentationFormat>
  <Paragraphs>59</Paragraphs>
  <Slides>10</Slides>
  <Notes>3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1" baseType="lpstr"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藤田 彗志</dc:creator>
  <cp:lastModifiedBy>KOHNO</cp:lastModifiedBy>
  <cp:revision>57</cp:revision>
  <dcterms:created xsi:type="dcterms:W3CDTF">2017-01-18T06:03:31Z</dcterms:created>
  <dcterms:modified xsi:type="dcterms:W3CDTF">2017-01-25T09:41:04Z</dcterms:modified>
</cp:coreProperties>
</file>