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57" r:id="rId4"/>
    <p:sldId id="265" r:id="rId5"/>
    <p:sldId id="271" r:id="rId6"/>
    <p:sldId id="272" r:id="rId7"/>
    <p:sldId id="259" r:id="rId8"/>
    <p:sldId id="266" r:id="rId9"/>
    <p:sldId id="267" r:id="rId10"/>
    <p:sldId id="268" r:id="rId11"/>
    <p:sldId id="258" r:id="rId12"/>
    <p:sldId id="260" r:id="rId13"/>
    <p:sldId id="263" r:id="rId14"/>
    <p:sldId id="261" r:id="rId15"/>
  </p:sldIdLst>
  <p:sldSz cx="9906000" cy="6858000" type="A4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FF9966"/>
    <a:srgbClr val="FF9933"/>
    <a:srgbClr val="FF5050"/>
    <a:srgbClr val="FF0066"/>
    <a:srgbClr val="FF6600"/>
    <a:srgbClr val="FF3300"/>
    <a:srgbClr val="EBF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7" autoAdjust="0"/>
    <p:restoredTop sz="93377" autoAdjust="0"/>
  </p:normalViewPr>
  <p:slideViewPr>
    <p:cSldViewPr>
      <p:cViewPr>
        <p:scale>
          <a:sx n="110" d="100"/>
          <a:sy n="110" d="100"/>
        </p:scale>
        <p:origin x="-1422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6EA45-2E86-4EAF-8FBE-CBD03C1F3D8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189E8-2C7D-4C1E-9C13-F6EB9C4FB8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7676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200" b="1" dirty="0" smtClean="0">
                <a:solidFill>
                  <a:srgbClr val="323232"/>
                </a:solidFill>
                <a:latin typeface="メイリオ" pitchFamily="50" charset="-128"/>
                <a:ea typeface="メイリオ" pitchFamily="50" charset="-128"/>
              </a:rPr>
              <a:t>Android</a:t>
            </a:r>
            <a:r>
              <a:rPr kumimoji="1" lang="ja-JP" altLang="en-US" sz="1200" b="1" dirty="0" smtClean="0">
                <a:solidFill>
                  <a:srgbClr val="323232"/>
                </a:solidFill>
                <a:latin typeface="メイリオ" pitchFamily="50" charset="-128"/>
                <a:ea typeface="メイリオ" pitchFamily="50" charset="-128"/>
              </a:rPr>
              <a:t>端末専用の</a:t>
            </a:r>
            <a:endParaRPr kumimoji="1" lang="en-US" altLang="ja-JP" sz="1200" b="1" dirty="0" smtClean="0">
              <a:solidFill>
                <a:srgbClr val="323232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343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船出す前に</a:t>
            </a:r>
            <a:r>
              <a:rPr kumimoji="1" lang="en-US" altLang="ja-JP" dirty="0" smtClean="0"/>
              <a:t>GO</a:t>
            </a:r>
            <a:r>
              <a:rPr kumimoji="1" lang="ja-JP" altLang="en-US" dirty="0" smtClean="0"/>
              <a:t>付きの全体画面を挟む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556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ここ動画にする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602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他の流れにする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514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先ほど説明しました通り、この</a:t>
            </a:r>
            <a:r>
              <a:rPr kumimoji="1" lang="en-US" altLang="ja-JP" dirty="0" smtClean="0"/>
              <a:t>GO</a:t>
            </a:r>
            <a:r>
              <a:rPr kumimoji="1" lang="ja-JP" altLang="en-US" dirty="0" smtClean="0"/>
              <a:t>ボタンを押す前にどの流れをどの順番、タイミングで入れ替えるかを思考するのがゲームクリアのポイントとなります。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アイコンを二個タップする事で、向きが入れ替わります。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こちらのステージだと海賊船が邪魔になるので、風の向きを変えて、海賊船を渦潮の中に沈めます。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267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スクショに一言サブコンセプトを書こう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189E8-2C7D-4C1E-9C13-F6EB9C4FB831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6829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2891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850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779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9536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085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93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04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10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96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3314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410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1986-330A-4A71-BC5A-0C9C75C5865A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68E10-BF4A-42D4-A5D0-23D2947FD88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830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0.png"/><Relationship Id="rId9" Type="http://schemas.openxmlformats.org/officeDocument/2006/relationships/image" Target="../media/image30.png"/><Relationship Id="rId1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8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0.png"/><Relationship Id="rId10" Type="http://schemas.openxmlformats.org/officeDocument/2006/relationships/image" Target="../media/image21.png"/><Relationship Id="rId4" Type="http://schemas.openxmlformats.org/officeDocument/2006/relationships/image" Target="../media/image11.jpe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3649" y="0"/>
            <a:ext cx="11015201" cy="6858000"/>
          </a:xfrm>
          <a:prstGeom prst="rect">
            <a:avLst/>
          </a:prstGeom>
        </p:spPr>
      </p:pic>
      <p:pic>
        <p:nvPicPr>
          <p:cNvPr id="5122" name="Picture 2" descr="C:\Users\2140155.MAETEL\Desktop\チェンジップ‗企画書\qaaaaaaaaaaaaaaaaaaaaaaaaaaa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5308" flipH="1">
            <a:off x="-1527720" y="2132856"/>
            <a:ext cx="6248694" cy="351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/>
          <p:cNvSpPr txBox="1"/>
          <p:nvPr/>
        </p:nvSpPr>
        <p:spPr>
          <a:xfrm>
            <a:off x="586325" y="620688"/>
            <a:ext cx="84497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HGP創英角ﾎﾟｯﾌﾟ体" pitchFamily="50" charset="-128"/>
                <a:ea typeface="HGP創英角ﾎﾟｯﾌﾟ体" pitchFamily="50" charset="-128"/>
              </a:rPr>
              <a:t>第</a:t>
            </a:r>
            <a:r>
              <a:rPr kumimoji="1" lang="en-US" altLang="ja-JP" sz="3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HGP創英角ﾎﾟｯﾌﾟ体" pitchFamily="50" charset="-128"/>
                <a:ea typeface="HGP創英角ﾎﾟｯﾌﾟ体" pitchFamily="50" charset="-128"/>
              </a:rPr>
              <a:t>5</a:t>
            </a:r>
            <a:r>
              <a:rPr kumimoji="1" lang="ja-JP" altLang="en-US" sz="3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HGP創英角ﾎﾟｯﾌﾟ体" pitchFamily="50" charset="-128"/>
                <a:ea typeface="HGP創英角ﾎﾟｯﾌﾟ体" pitchFamily="50" charset="-128"/>
              </a:rPr>
              <a:t>回全国専門学校ゲームコンペティション</a:t>
            </a:r>
            <a:endParaRPr kumimoji="1" lang="en-US" altLang="ja-JP" sz="360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sz="36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HGP創英角ﾎﾟｯﾌﾟ体" pitchFamily="50" charset="-128"/>
                <a:ea typeface="HGP創英角ﾎﾟｯﾌﾟ体" pitchFamily="50" charset="-128"/>
              </a:rPr>
              <a:t>プレゼンテーション</a:t>
            </a:r>
            <a:endParaRPr kumimoji="1" lang="ja-JP" altLang="en-US" sz="36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1026" name="Picture 2" descr="C:\Users\2140155.MAETEL\Desktop\新しいフォルダー (2)\flwo_change\チェンジップ＿動画\titl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80" y="1988840"/>
            <a:ext cx="56885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65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32520" y="980728"/>
            <a:ext cx="8640960" cy="53285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822960" y="5343599"/>
            <a:ext cx="6226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「</a:t>
            </a:r>
            <a:r>
              <a:rPr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GO</a:t>
            </a:r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ボタン」を押すまでゴール</a:t>
            </a:r>
            <a:r>
              <a:rPr lang="ja-JP" altLang="en-US" sz="2400" dirty="0">
                <a:latin typeface="ＤＦＧPOPミックスW3" pitchFamily="50" charset="-128"/>
                <a:ea typeface="ＤＦＧPOPミックスW3" pitchFamily="50" charset="-128"/>
              </a:rPr>
              <a:t>まで</a:t>
            </a:r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の順路を予測</a:t>
            </a:r>
            <a:r>
              <a:rPr lang="en-US" altLang="ja-JP" sz="2400" dirty="0">
                <a:latin typeface="ＤＦＧPOPミックスW3" pitchFamily="50" charset="-128"/>
                <a:ea typeface="ＤＦＧPOPミックスW3" pitchFamily="50" charset="-128"/>
              </a:rPr>
              <a:t>‼</a:t>
            </a:r>
            <a:endParaRPr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4" name="スマイル 3"/>
          <p:cNvSpPr/>
          <p:nvPr/>
        </p:nvSpPr>
        <p:spPr>
          <a:xfrm>
            <a:off x="6394012" y="3490616"/>
            <a:ext cx="1583324" cy="1583324"/>
          </a:xfrm>
          <a:prstGeom prst="smileyFac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雲形吹き出し 4"/>
          <p:cNvSpPr/>
          <p:nvPr/>
        </p:nvSpPr>
        <p:spPr>
          <a:xfrm>
            <a:off x="6649191" y="1495608"/>
            <a:ext cx="2407513" cy="1613034"/>
          </a:xfrm>
          <a:prstGeom prst="cloudCallout">
            <a:avLst>
              <a:gd name="adj1" fmla="val -22062"/>
              <a:gd name="adj2" fmla="val 729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270804" y="1817529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0" b="1" dirty="0">
                <a:solidFill>
                  <a:srgbClr val="323232"/>
                </a:solidFill>
                <a:latin typeface="メイリオ" pitchFamily="50" charset="-128"/>
                <a:ea typeface="メイリオ" pitchFamily="50" charset="-128"/>
              </a:rPr>
              <a:t>？</a:t>
            </a:r>
            <a:endParaRPr kumimoji="1" lang="ja-JP" altLang="en-US" sz="8000" b="1" dirty="0">
              <a:solidFill>
                <a:srgbClr val="323232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pic>
        <p:nvPicPr>
          <p:cNvPr id="7" name="Picture 5" descr="C:\Users\2140155\Documents\Bandicam\bandicam 2016-12-07 15-35-27-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1988840"/>
            <a:ext cx="5001601" cy="308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円/楕円 13"/>
          <p:cNvSpPr/>
          <p:nvPr/>
        </p:nvSpPr>
        <p:spPr>
          <a:xfrm>
            <a:off x="643443" y="980728"/>
            <a:ext cx="4309557" cy="962688"/>
          </a:xfrm>
          <a:prstGeom prst="ellipse">
            <a:avLst/>
          </a:prstGeom>
          <a:solidFill>
            <a:schemeClr val="bg1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31475" y="119675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</a:rPr>
              <a:t>クリアのポイント</a:t>
            </a:r>
            <a:r>
              <a:rPr kumimoji="1" lang="en-US" altLang="ja-JP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</a:rPr>
              <a:t>‼</a:t>
            </a:r>
            <a:endParaRPr kumimoji="1" lang="ja-JP" altLang="en-US" sz="32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grpSp>
        <p:nvGrpSpPr>
          <p:cNvPr id="17" name="グループ化 16"/>
          <p:cNvGrpSpPr/>
          <p:nvPr/>
        </p:nvGrpSpPr>
        <p:grpSpPr>
          <a:xfrm>
            <a:off x="560512" y="476672"/>
            <a:ext cx="2486578" cy="492443"/>
            <a:chOff x="560512" y="476672"/>
            <a:chExt cx="2486578" cy="492443"/>
          </a:xfrm>
        </p:grpSpPr>
        <p:sp>
          <p:nvSpPr>
            <p:cNvPr id="18" name="正方形/長方形 17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/>
            <p:cNvGrpSpPr/>
            <p:nvPr/>
          </p:nvGrpSpPr>
          <p:grpSpPr>
            <a:xfrm>
              <a:off x="560512" y="476672"/>
              <a:ext cx="2486578" cy="492443"/>
              <a:chOff x="-49254" y="476672"/>
              <a:chExt cx="2486578" cy="492443"/>
            </a:xfrm>
          </p:grpSpPr>
          <p:sp>
            <p:nvSpPr>
              <p:cNvPr id="20" name="テキスト ボックス 19"/>
              <p:cNvSpPr txBox="1"/>
              <p:nvPr/>
            </p:nvSpPr>
            <p:spPr>
              <a:xfrm>
                <a:off x="-49254" y="476672"/>
                <a:ext cx="2486578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ゲームの流れ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21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2" name="テキスト ボックス 21"/>
          <p:cNvSpPr txBox="1"/>
          <p:nvPr/>
        </p:nvSpPr>
        <p:spPr>
          <a:xfrm>
            <a:off x="8337376" y="630932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10/14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908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/>
          <p:cNvSpPr/>
          <p:nvPr/>
        </p:nvSpPr>
        <p:spPr>
          <a:xfrm>
            <a:off x="632520" y="1988840"/>
            <a:ext cx="4176464" cy="2016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568" y="1054477"/>
            <a:ext cx="7697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u="sng" dirty="0" smtClean="0">
                <a:ln>
                  <a:solidFill>
                    <a:srgbClr val="323232"/>
                  </a:solidFill>
                </a:ln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ギミックでさらにゲームの幅が拡がる</a:t>
            </a:r>
            <a:r>
              <a:rPr lang="en-US" altLang="ja-JP" sz="3600" u="sng" dirty="0" smtClean="0">
                <a:ln>
                  <a:solidFill>
                    <a:srgbClr val="323232"/>
                  </a:solidFill>
                </a:ln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3600" u="sng" dirty="0">
              <a:ln>
                <a:solidFill>
                  <a:srgbClr val="323232"/>
                </a:solidFill>
              </a:ln>
              <a:solidFill>
                <a:srgbClr val="FF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511132" y="2132856"/>
            <a:ext cx="2643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お邪魔</a:t>
            </a:r>
            <a:r>
              <a:rPr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系ギミック：</a:t>
            </a:r>
            <a:r>
              <a:rPr kumimoji="1"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海賊船</a:t>
            </a:r>
            <a:endParaRPr kumimoji="1" lang="ja-JP" altLang="en-US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488504" y="1891680"/>
            <a:ext cx="770677" cy="7706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32520" y="2734365"/>
            <a:ext cx="1213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海賊船は真横を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通過した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船を</a:t>
            </a:r>
            <a:endParaRPr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破壊します。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5097016" y="2013992"/>
            <a:ext cx="4176464" cy="20162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975628" y="2158008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破壊系ギミック：渦潮</a:t>
            </a:r>
            <a:endParaRPr kumimoji="1" lang="ja-JP" altLang="en-US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097016" y="2759517"/>
            <a:ext cx="1317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渦潮は接触した</a:t>
            </a:r>
            <a:endParaRPr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船・海賊船を</a:t>
            </a:r>
            <a:endParaRPr lang="en-US" altLang="ja-JP" sz="1200" dirty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飲み込みます。</a:t>
            </a:r>
            <a:endParaRPr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32520" y="4293096"/>
            <a:ext cx="4176464" cy="20162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1511132" y="4437112"/>
            <a:ext cx="2374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飛ばし系ギミック：竜巻</a:t>
            </a:r>
            <a:endParaRPr kumimoji="1" lang="ja-JP" altLang="en-US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32520" y="5038621"/>
            <a:ext cx="1672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竜巻は接触した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船</a:t>
            </a:r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・海賊船を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進行方向の延長線上に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飛ばします。</a:t>
            </a:r>
            <a:endParaRPr kumimoji="1" lang="ja-JP" altLang="en-US" sz="12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5097016" y="4293096"/>
            <a:ext cx="4176464" cy="2016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5975628" y="4437112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流</a:t>
            </a:r>
            <a:r>
              <a:rPr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系ギミック：潮流</a:t>
            </a:r>
            <a:endParaRPr kumimoji="1" lang="ja-JP" altLang="en-US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5097016" y="5038621"/>
            <a:ext cx="17572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潮流は渦潮と風の流れを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入れ替える事で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発生します。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潮流に乗った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12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船・海賊船は</a:t>
            </a:r>
            <a:endParaRPr kumimoji="1" lang="en-US" altLang="ja-JP" sz="12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kumimoji="1" lang="ja-JP" altLang="en-US" sz="1200" dirty="0" smtClean="0">
                <a:latin typeface="ＤＦＧPOPミックスW3" pitchFamily="50" charset="-128"/>
                <a:ea typeface="ＤＦＧPOPミックスW3" pitchFamily="50" charset="-128"/>
              </a:rPr>
              <a:t>流されます。</a:t>
            </a:r>
            <a:endParaRPr kumimoji="1" lang="ja-JP" altLang="en-US" sz="12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pic>
        <p:nvPicPr>
          <p:cNvPr id="2053" name="Picture 5" descr="C:\Users\2140155.MAETEL\Desktop\チェンジップ　実作業時間三ヶ月\Assets\Yokoe\Effect\UI\Texture\tatuma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414908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2140155.MAETEL\Desktop\チェンジップ　実作業時間三ヶ月\Assets\Yokoe\Effect\UI\Texture\uz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92" y="1844824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2140155.MAETEL\Desktop\チェンジップ　実作業時間三ヶ月\Assets\Yokoe\Effect\UI\Texture\shi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92" y="414908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2140155.MAETEL\Desktop\チェンジップ‗企画書\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720" y="4869160"/>
            <a:ext cx="2232248" cy="137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2140155.MAETEL\Desktop\チェンジップ‗企画書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633" y="2564904"/>
            <a:ext cx="2193335" cy="1352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2140155.MAETEL\Desktop\チェンジップ‗企画書\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492" y="2564904"/>
            <a:ext cx="2185092" cy="134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491" y="4856325"/>
            <a:ext cx="2207973" cy="1380987"/>
          </a:xfrm>
          <a:prstGeom prst="rect">
            <a:avLst/>
          </a:prstGeom>
        </p:spPr>
      </p:pic>
      <p:pic>
        <p:nvPicPr>
          <p:cNvPr id="35" name="Picture 5" descr="C:\Users\2140155.MAETEL\Desktop\チェンジップ　実作業時間三ヶ月\Assets\Yokoe\Effect\UI\Texture\tatumak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11" y="5282966"/>
            <a:ext cx="279757" cy="27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2140155.MAETEL\Desktop\チェンジップ　実作業時間三ヶ月\Assets\Yokoe\Effect\UI\Texture\shi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93" y="5869618"/>
            <a:ext cx="288032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84" y="3501008"/>
            <a:ext cx="377100" cy="377100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45" name="Picture 3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796" y="2666708"/>
            <a:ext cx="330244" cy="33024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7" y="1807616"/>
            <a:ext cx="923910" cy="1001491"/>
          </a:xfrm>
          <a:prstGeom prst="rect">
            <a:avLst/>
          </a:prstGeom>
        </p:spPr>
      </p:pic>
      <p:grpSp>
        <p:nvGrpSpPr>
          <p:cNvPr id="40" name="グループ化 39"/>
          <p:cNvGrpSpPr/>
          <p:nvPr/>
        </p:nvGrpSpPr>
        <p:grpSpPr>
          <a:xfrm>
            <a:off x="560512" y="476672"/>
            <a:ext cx="2363147" cy="492443"/>
            <a:chOff x="560512" y="476672"/>
            <a:chExt cx="2363147" cy="492443"/>
          </a:xfrm>
        </p:grpSpPr>
        <p:sp>
          <p:nvSpPr>
            <p:cNvPr id="42" name="正方形/長方形 41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3" name="グループ化 42"/>
            <p:cNvGrpSpPr/>
            <p:nvPr/>
          </p:nvGrpSpPr>
          <p:grpSpPr>
            <a:xfrm>
              <a:off x="560512" y="476672"/>
              <a:ext cx="2363147" cy="492443"/>
              <a:chOff x="-49254" y="476672"/>
              <a:chExt cx="2363147" cy="492443"/>
            </a:xfrm>
          </p:grpSpPr>
          <p:sp>
            <p:nvSpPr>
              <p:cNvPr id="47" name="テキスト ボックス 46"/>
              <p:cNvSpPr txBox="1"/>
              <p:nvPr/>
            </p:nvSpPr>
            <p:spPr>
              <a:xfrm>
                <a:off x="-49254" y="476672"/>
                <a:ext cx="23631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ギミック</a:t>
                </a:r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紹介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48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4" name="テキスト ボックス 33"/>
          <p:cNvSpPr txBox="1"/>
          <p:nvPr/>
        </p:nvSpPr>
        <p:spPr>
          <a:xfrm>
            <a:off x="8328991" y="630932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11/14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733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/>
          <p:cNvSpPr/>
          <p:nvPr/>
        </p:nvSpPr>
        <p:spPr>
          <a:xfrm>
            <a:off x="644067" y="4996185"/>
            <a:ext cx="8602123" cy="88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8504" y="4509120"/>
            <a:ext cx="8701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latin typeface="ＤＦＧPOPミックスW3" pitchFamily="50" charset="-128"/>
                <a:ea typeface="ＤＦＧPOPミックスW3" pitchFamily="50" charset="-128"/>
              </a:rPr>
              <a:t>1.</a:t>
            </a:r>
            <a:r>
              <a:rPr kumimoji="1" lang="ja-JP" altLang="en-US" sz="3200" dirty="0" smtClean="0">
                <a:latin typeface="ＤＦＧPOPミックスW3" pitchFamily="50" charset="-128"/>
                <a:ea typeface="ＤＦＧPOPミックスW3" pitchFamily="50" charset="-128"/>
              </a:rPr>
              <a:t>「</a:t>
            </a:r>
            <a:r>
              <a:rPr lang="en-US" altLang="ja-JP" sz="3200" dirty="0" smtClean="0">
                <a:latin typeface="ＤＦＧPOPミックスW3" pitchFamily="50" charset="-128"/>
                <a:ea typeface="ＤＦＧPOPミックスW3" pitchFamily="50" charset="-128"/>
              </a:rPr>
              <a:t>GO</a:t>
            </a:r>
            <a:r>
              <a:rPr lang="ja-JP" altLang="en-US" sz="3200" dirty="0" smtClean="0">
                <a:latin typeface="ＤＦＧPOPミックスW3" pitchFamily="50" charset="-128"/>
                <a:ea typeface="ＤＦＧPOPミックスW3" pitchFamily="50" charset="-128"/>
              </a:rPr>
              <a:t>ボタン」を押すまで、じっくり考える事ができる</a:t>
            </a:r>
            <a:endParaRPr kumimoji="1" lang="ja-JP" altLang="en-US" sz="32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598557" y="5705963"/>
            <a:ext cx="8647633" cy="10801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88504" y="5229200"/>
            <a:ext cx="8972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latin typeface="ＤＦＧPOPミックスW3" pitchFamily="50" charset="-128"/>
                <a:ea typeface="ＤＦＧPOPミックスW3" pitchFamily="50" charset="-128"/>
              </a:rPr>
              <a:t>2.</a:t>
            </a:r>
            <a:r>
              <a:rPr kumimoji="1" lang="ja-JP" altLang="en-US" sz="3200" dirty="0" smtClean="0">
                <a:latin typeface="ＤＦＧPOPミックスW3" pitchFamily="50" charset="-128"/>
                <a:ea typeface="ＤＦＧPOPミックスW3" pitchFamily="50" charset="-128"/>
              </a:rPr>
              <a:t>流れを入れ替えるタイミング・順番</a:t>
            </a:r>
            <a:r>
              <a:rPr lang="ja-JP" altLang="en-US" sz="3200" dirty="0" smtClean="0">
                <a:latin typeface="ＤＦＧPOPミックスW3" pitchFamily="50" charset="-128"/>
                <a:ea typeface="ＤＦＧPOPミックスW3" pitchFamily="50" charset="-128"/>
              </a:rPr>
              <a:t>を思考する要素</a:t>
            </a:r>
            <a:endParaRPr kumimoji="1" lang="en-US" altLang="ja-JP" sz="32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25208" y="1268760"/>
            <a:ext cx="2420856" cy="1938992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①</a:t>
            </a:r>
            <a:r>
              <a:rPr kumimoji="1"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船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(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プレイヤー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)</a:t>
            </a:r>
            <a:endParaRPr kumimoji="1" lang="en-US" altLang="ja-JP" sz="20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②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流れアイコン</a:t>
            </a:r>
            <a:endParaRPr lang="en-US" altLang="ja-JP" sz="20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③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現在の手数</a:t>
            </a:r>
            <a:endParaRPr lang="en-US" altLang="ja-JP" sz="20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④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メニューボタン</a:t>
            </a:r>
            <a:endParaRPr lang="en-US" altLang="ja-JP" sz="2000" dirty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⑤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宝島</a:t>
            </a:r>
            <a:r>
              <a:rPr lang="en-US" altLang="ja-JP" sz="2000" dirty="0">
                <a:latin typeface="ＤＦＧPOPミックスW3" pitchFamily="50" charset="-128"/>
                <a:ea typeface="ＤＦＧPOPミックスW3" pitchFamily="50" charset="-128"/>
              </a:rPr>
              <a:t>(</a:t>
            </a:r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ゴール）</a:t>
            </a:r>
            <a:endParaRPr lang="en-US" altLang="ja-JP" sz="2000" dirty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⑥</a:t>
            </a:r>
            <a:r>
              <a:rPr lang="en-US" altLang="ja-JP" sz="2000" dirty="0" smtClean="0">
                <a:latin typeface="ＤＦＧPOPミックスW3" pitchFamily="50" charset="-128"/>
                <a:ea typeface="ＤＦＧPOPミックスW3" pitchFamily="50" charset="-128"/>
              </a:rPr>
              <a:t>.</a:t>
            </a:r>
            <a:r>
              <a:rPr lang="ja-JP" altLang="en-US" sz="2000" dirty="0">
                <a:latin typeface="ＤＦＧPOPミックスW3" pitchFamily="50" charset="-128"/>
                <a:ea typeface="ＤＦＧPOPミックスW3" pitchFamily="50" charset="-128"/>
              </a:rPr>
              <a:t>倍速</a:t>
            </a:r>
            <a:r>
              <a:rPr lang="ja-JP" altLang="en-US" sz="2000" dirty="0" smtClean="0">
                <a:latin typeface="ＤＦＧPOPミックスW3" pitchFamily="50" charset="-128"/>
                <a:ea typeface="ＤＦＧPOPミックスW3" pitchFamily="50" charset="-128"/>
              </a:rPr>
              <a:t>ボタン</a:t>
            </a:r>
            <a:endParaRPr lang="en-US" altLang="ja-JP" sz="20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598558" y="960720"/>
            <a:ext cx="6010626" cy="3044344"/>
            <a:chOff x="676885" y="960720"/>
            <a:chExt cx="6010626" cy="3044344"/>
          </a:xfrm>
        </p:grpSpPr>
        <p:pic>
          <p:nvPicPr>
            <p:cNvPr id="3075" name="Picture 3" descr="C:\Users\2140155.MAETEL\Desktop\チェンジップ‗企画書\blac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60026" y="-522421"/>
              <a:ext cx="3044344" cy="6010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C:\Users\2140155\Documents\Bandicam\bandicam 2016-12-07 15-39-41-89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640" y="1150743"/>
              <a:ext cx="4319388" cy="2664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7" descr="C:\Users\2140155\Documents\Bandicam\bandicam 2017-01-19 02-28-16-5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640" y="1150743"/>
              <a:ext cx="4320480" cy="2700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円/楕円 7"/>
            <p:cNvSpPr/>
            <p:nvPr/>
          </p:nvSpPr>
          <p:spPr>
            <a:xfrm>
              <a:off x="4664968" y="1889681"/>
              <a:ext cx="576064" cy="576064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円/楕円 19"/>
            <p:cNvSpPr/>
            <p:nvPr/>
          </p:nvSpPr>
          <p:spPr>
            <a:xfrm>
              <a:off x="5441900" y="1109913"/>
              <a:ext cx="470378" cy="470378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/>
            <p:cNvSpPr/>
            <p:nvPr/>
          </p:nvSpPr>
          <p:spPr>
            <a:xfrm>
              <a:off x="2676669" y="1218020"/>
              <a:ext cx="790560" cy="79056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円/楕円 22"/>
            <p:cNvSpPr/>
            <p:nvPr/>
          </p:nvSpPr>
          <p:spPr>
            <a:xfrm>
              <a:off x="1856656" y="3249743"/>
              <a:ext cx="864096" cy="565295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円/楕円 24"/>
            <p:cNvSpPr/>
            <p:nvPr/>
          </p:nvSpPr>
          <p:spPr>
            <a:xfrm>
              <a:off x="2664505" y="3068960"/>
              <a:ext cx="504056" cy="504056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5097016" y="174947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①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4953000" y="124335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⑥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1744965" y="278092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③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009027" y="283374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②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3326063" y="109008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⑤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  <p:sp>
          <p:nvSpPr>
            <p:cNvPr id="28" name="円/楕円 27"/>
            <p:cNvSpPr/>
            <p:nvPr/>
          </p:nvSpPr>
          <p:spPr>
            <a:xfrm>
              <a:off x="1768486" y="1160424"/>
              <a:ext cx="520218" cy="340329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856656" y="1412776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600" b="1" dirty="0" smtClean="0">
                  <a:solidFill>
                    <a:srgbClr val="FFC000"/>
                  </a:solidFill>
                  <a:latin typeface="メイリオ" pitchFamily="50" charset="-128"/>
                  <a:ea typeface="メイリオ" pitchFamily="50" charset="-128"/>
                </a:rPr>
                <a:t>④</a:t>
              </a:r>
              <a:endParaRPr kumimoji="1" lang="ja-JP" altLang="en-US" sz="3600" b="1" dirty="0">
                <a:solidFill>
                  <a:srgbClr val="FFC000"/>
                </a:solidFill>
                <a:latin typeface="メイリオ" pitchFamily="50" charset="-128"/>
                <a:ea typeface="メイリオ" pitchFamily="50" charset="-128"/>
              </a:endParaRPr>
            </a:p>
          </p:txBody>
        </p:sp>
      </p:grpSp>
      <p:grpSp>
        <p:nvGrpSpPr>
          <p:cNvPr id="36" name="グループ化 35"/>
          <p:cNvGrpSpPr/>
          <p:nvPr/>
        </p:nvGrpSpPr>
        <p:grpSpPr>
          <a:xfrm>
            <a:off x="560512" y="476672"/>
            <a:ext cx="2232248" cy="492443"/>
            <a:chOff x="560512" y="476672"/>
            <a:chExt cx="2232248" cy="492443"/>
          </a:xfrm>
        </p:grpSpPr>
        <p:sp>
          <p:nvSpPr>
            <p:cNvPr id="37" name="正方形/長方形 36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560512" y="476672"/>
              <a:ext cx="2207656" cy="492443"/>
              <a:chOff x="-49254" y="476672"/>
              <a:chExt cx="2207656" cy="492443"/>
            </a:xfrm>
          </p:grpSpPr>
          <p:sp>
            <p:nvSpPr>
              <p:cNvPr id="39" name="テキスト ボックス 38"/>
              <p:cNvSpPr txBox="1"/>
              <p:nvPr/>
            </p:nvSpPr>
            <p:spPr>
              <a:xfrm>
                <a:off x="-49254" y="476672"/>
                <a:ext cx="220765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</a:t>
                </a:r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画面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40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1" name="グループ化 40"/>
          <p:cNvGrpSpPr/>
          <p:nvPr/>
        </p:nvGrpSpPr>
        <p:grpSpPr>
          <a:xfrm>
            <a:off x="560512" y="4077072"/>
            <a:ext cx="2978701" cy="492443"/>
            <a:chOff x="560512" y="476672"/>
            <a:chExt cx="2978701" cy="492443"/>
          </a:xfrm>
        </p:grpSpPr>
        <p:sp>
          <p:nvSpPr>
            <p:cNvPr id="42" name="正方形/長方形 41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43" name="グループ化 42"/>
            <p:cNvGrpSpPr/>
            <p:nvPr/>
          </p:nvGrpSpPr>
          <p:grpSpPr>
            <a:xfrm>
              <a:off x="560512" y="476672"/>
              <a:ext cx="2978701" cy="492443"/>
              <a:chOff x="-49254" y="476672"/>
              <a:chExt cx="2978701" cy="492443"/>
            </a:xfrm>
          </p:grpSpPr>
          <p:sp>
            <p:nvSpPr>
              <p:cNvPr id="44" name="テキスト ボックス 43"/>
              <p:cNvSpPr txBox="1"/>
              <p:nvPr/>
            </p:nvSpPr>
            <p:spPr>
              <a:xfrm>
                <a:off x="-49254" y="476672"/>
                <a:ext cx="2978701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セールス</a:t>
                </a:r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ポイント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45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4" name="テキスト ボックス 33"/>
          <p:cNvSpPr txBox="1"/>
          <p:nvPr/>
        </p:nvSpPr>
        <p:spPr>
          <a:xfrm>
            <a:off x="8328991" y="6309320"/>
            <a:ext cx="947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12/14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7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32519" y="548681"/>
            <a:ext cx="2160241" cy="36933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100000">
                <a:schemeClr val="bg1"/>
              </a:gs>
              <a:gs pos="5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32520" y="548680"/>
            <a:ext cx="138211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lang="ja-JP" altLang="en-US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デモ</a:t>
            </a:r>
            <a:r>
              <a:rPr lang="ja-JP" altLang="en-US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動画</a:t>
            </a:r>
            <a:endParaRPr kumimoji="1" lang="ja-JP" altLang="en-US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4" name="Picture 2" descr="C:\Users\2140155.MAETEL\Desktop\チェンジップ　実作業時間三ヶ月\Assets\Koma2\UI\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277" flipH="1">
            <a:off x="696007" y="580039"/>
            <a:ext cx="306616" cy="30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8328991" y="630932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13/14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  <p:pic>
        <p:nvPicPr>
          <p:cNvPr id="9" name="demo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520" y="918014"/>
            <a:ext cx="8626090" cy="539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4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822" y="4356813"/>
            <a:ext cx="2651322" cy="166428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3099508" y="2996952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err="1" smtClean="0">
                <a:ln>
                  <a:solidFill>
                    <a:srgbClr val="323232"/>
                  </a:solidFill>
                </a:ln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ー</a:t>
            </a:r>
            <a:r>
              <a:rPr kumimoji="1" lang="ja-JP" altLang="en-US" sz="3600" dirty="0" smtClean="0">
                <a:ln>
                  <a:solidFill>
                    <a:srgbClr val="323232"/>
                  </a:solidFill>
                </a:ln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全</a:t>
            </a:r>
            <a:r>
              <a:rPr kumimoji="1" lang="en-US" altLang="ja-JP" sz="3600" dirty="0" smtClean="0">
                <a:ln>
                  <a:solidFill>
                    <a:srgbClr val="323232"/>
                  </a:solidFill>
                </a:ln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24</a:t>
            </a:r>
            <a:r>
              <a:rPr kumimoji="1" lang="ja-JP" altLang="en-US" sz="3600" dirty="0" smtClean="0">
                <a:ln>
                  <a:solidFill>
                    <a:srgbClr val="323232"/>
                  </a:solidFill>
                </a:ln>
                <a:solidFill>
                  <a:srgbClr val="FFFF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ステージー</a:t>
            </a:r>
            <a:endParaRPr kumimoji="1" lang="ja-JP" altLang="en-US" sz="3600" dirty="0">
              <a:ln>
                <a:solidFill>
                  <a:srgbClr val="323232"/>
                </a:solidFill>
              </a:ln>
              <a:solidFill>
                <a:srgbClr val="FFFF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12" y="4357007"/>
            <a:ext cx="2655356" cy="165599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91" y="2492897"/>
            <a:ext cx="2655356" cy="165599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11" y="2492897"/>
            <a:ext cx="2655356" cy="165599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184" y="620688"/>
            <a:ext cx="2655356" cy="165599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11" y="620688"/>
            <a:ext cx="2655355" cy="1655989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790" y="620689"/>
            <a:ext cx="2655354" cy="1655988"/>
          </a:xfrm>
          <a:prstGeom prst="rect">
            <a:avLst/>
          </a:prstGeom>
        </p:spPr>
      </p:pic>
      <p:grpSp>
        <p:nvGrpSpPr>
          <p:cNvPr id="5" name="グループ化 4"/>
          <p:cNvGrpSpPr/>
          <p:nvPr/>
        </p:nvGrpSpPr>
        <p:grpSpPr>
          <a:xfrm>
            <a:off x="3584848" y="4356103"/>
            <a:ext cx="2664296" cy="1665185"/>
            <a:chOff x="3584848" y="4356103"/>
            <a:chExt cx="2664296" cy="1665185"/>
          </a:xfrm>
        </p:grpSpPr>
        <p:pic>
          <p:nvPicPr>
            <p:cNvPr id="1027" name="Picture 3" descr="C:\Users\2140155\Documents\Bandicam\bandicam 2017-01-19 02-19-57-792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848" y="4356103"/>
              <a:ext cx="2664296" cy="16651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テキスト ボックス 26"/>
            <p:cNvSpPr txBox="1"/>
            <p:nvPr/>
          </p:nvSpPr>
          <p:spPr>
            <a:xfrm>
              <a:off x="4160912" y="564366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竜巻に突入</a:t>
              </a:r>
              <a:r>
                <a:rPr lang="en-US" altLang="ja-JP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‼</a:t>
              </a:r>
              <a:endParaRPr kumimoji="1" lang="ja-JP" altLang="en-US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6609183" y="4357008"/>
            <a:ext cx="2662847" cy="1664280"/>
            <a:chOff x="6609183" y="4357008"/>
            <a:chExt cx="2662847" cy="1664280"/>
          </a:xfrm>
        </p:grpSpPr>
        <p:pic>
          <p:nvPicPr>
            <p:cNvPr id="1028" name="Picture 4" descr="C:\Users\2140155\Documents\Bandicam\bandicam 2017-01-19 02-21-28-394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9183" y="4357008"/>
              <a:ext cx="2662847" cy="1664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テキスト ボックス 25"/>
            <p:cNvSpPr txBox="1"/>
            <p:nvPr/>
          </p:nvSpPr>
          <p:spPr>
            <a:xfrm>
              <a:off x="7113240" y="5643665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遠回りが近道</a:t>
              </a:r>
              <a:r>
                <a:rPr lang="en-US" altLang="ja-JP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‼</a:t>
              </a:r>
              <a:endParaRPr kumimoji="1" lang="ja-JP" altLang="en-US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632520" y="4357008"/>
            <a:ext cx="2662536" cy="1664085"/>
            <a:chOff x="632520" y="4357008"/>
            <a:chExt cx="2662536" cy="1664085"/>
          </a:xfrm>
        </p:grpSpPr>
        <p:pic>
          <p:nvPicPr>
            <p:cNvPr id="1026" name="Picture 2" descr="C:\Users\2140155\Documents\Bandicam\bandicam 2017-01-19 02-18-41-203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520" y="4357008"/>
              <a:ext cx="2662536" cy="1664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テキスト ボックス 34"/>
            <p:cNvSpPr txBox="1"/>
            <p:nvPr/>
          </p:nvSpPr>
          <p:spPr>
            <a:xfrm>
              <a:off x="892372" y="5643665"/>
              <a:ext cx="2188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海賊流して渦潮</a:t>
              </a:r>
              <a:r>
                <a:rPr lang="ja-JP" altLang="en-US" dirty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に</a:t>
              </a:r>
              <a:r>
                <a:rPr lang="en-US" altLang="ja-JP" dirty="0" smtClean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‼</a:t>
              </a:r>
              <a:endParaRPr kumimoji="1" lang="ja-JP" altLang="en-US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</p:grpSp>
      <p:pic>
        <p:nvPicPr>
          <p:cNvPr id="1029" name="Picture 5" descr="C:\Users\2140155\Documents\Bandicam\bandicam 2017-01-19 02-27-01-035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67" y="620689"/>
            <a:ext cx="2645077" cy="165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2140155\Documents\Bandicam\bandicam 2017-01-19 02-27-46-58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620689"/>
            <a:ext cx="2645444" cy="165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2140155\Documents\Bandicam\bandicam 2017-01-19 02-28-16-53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664" y="620688"/>
            <a:ext cx="2645078" cy="1653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2140155\Documents\Bandicam\bandicam 2017-01-19 02-28-48-183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664" y="2492897"/>
            <a:ext cx="2649582" cy="165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2140155\Documents\Bandicam\bandicam 2017-01-19 02-29-14-848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11" y="2492897"/>
            <a:ext cx="2651929" cy="165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1030739" y="1907345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海賊を場外に</a:t>
            </a:r>
            <a:r>
              <a:rPr lang="en-US" altLang="ja-JP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846303" y="1907345"/>
            <a:ext cx="218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海賊を飛び越えろ</a:t>
            </a:r>
            <a:r>
              <a:rPr lang="en-US" altLang="ja-JP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969224" y="1907345"/>
            <a:ext cx="1975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海賊の間を通れ</a:t>
            </a:r>
            <a:r>
              <a:rPr lang="en-US" altLang="ja-JP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058117" y="3779554"/>
            <a:ext cx="1662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クルクル回れ</a:t>
            </a:r>
            <a:r>
              <a:rPr lang="en-US" altLang="ja-JP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969224" y="3779554"/>
            <a:ext cx="196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岩に立ち向かえ</a:t>
            </a:r>
            <a:r>
              <a:rPr lang="en-US" altLang="ja-JP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328991" y="630932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14/14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63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928664" y="119675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44172" y="1988840"/>
            <a:ext cx="882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・難易度の高いアクションゲームを敬遠しがちだが、</a:t>
            </a:r>
            <a:endParaRPr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>
                <a:latin typeface="ＤＦＧPOPミックスW3" pitchFamily="50" charset="-128"/>
                <a:ea typeface="ＤＦＧPOPミックスW3" pitchFamily="50" charset="-128"/>
              </a:rPr>
              <a:t>　</a:t>
            </a:r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　　　　　　　　　　　　　　　　　　　　　　　　　　パズルゲームなら好んでプレイする人</a:t>
            </a:r>
            <a:endParaRPr kumimoji="1" lang="ja-JP" altLang="en-US" sz="24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0512" y="2823319"/>
            <a:ext cx="8222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・学校や会社の休憩時間・通学通勤時間にゲームをプレイする人</a:t>
            </a:r>
            <a:endParaRPr kumimoji="1" lang="ja-JP" altLang="en-US" sz="24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16149" y="908720"/>
            <a:ext cx="85924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スマートフォンでパズルゲームを</a:t>
            </a:r>
            <a:endParaRPr lang="en-US" altLang="ja-JP" sz="2800" dirty="0" smtClean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2800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　　　　　　　　　　　　　　好んでプレイする</a:t>
            </a:r>
            <a:r>
              <a:rPr kumimoji="1"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２０代ユーザー</a:t>
            </a:r>
            <a:endParaRPr kumimoji="1" lang="ja-JP" altLang="en-US" sz="2800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grpSp>
        <p:nvGrpSpPr>
          <p:cNvPr id="17" name="グループ化 16"/>
          <p:cNvGrpSpPr/>
          <p:nvPr/>
        </p:nvGrpSpPr>
        <p:grpSpPr>
          <a:xfrm>
            <a:off x="560512" y="457508"/>
            <a:ext cx="2232248" cy="492443"/>
            <a:chOff x="560512" y="457508"/>
            <a:chExt cx="2232248" cy="492443"/>
          </a:xfrm>
        </p:grpSpPr>
        <p:sp>
          <p:nvSpPr>
            <p:cNvPr id="3" name="正方形/長方形 2"/>
            <p:cNvSpPr/>
            <p:nvPr/>
          </p:nvSpPr>
          <p:spPr>
            <a:xfrm>
              <a:off x="632519" y="548680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560512" y="457508"/>
              <a:ext cx="200407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600" dirty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　</a:t>
              </a:r>
              <a:r>
                <a:rPr lang="ja-JP" altLang="en-US" sz="2600" dirty="0" smtClean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　</a:t>
              </a:r>
              <a:r>
                <a:rPr kumimoji="1" lang="ja-JP" altLang="en-US" sz="2600" dirty="0" smtClean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ターゲット</a:t>
              </a:r>
              <a:endParaRPr kumimoji="1" lang="ja-JP" altLang="en-US" sz="2600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  <p:pic>
          <p:nvPicPr>
            <p:cNvPr id="9" name="Picture 2" descr="C:\Users\2140155.MAETEL\Desktop\チェンジップ　実作業時間三ヶ月\Assets\Koma2\UI\ico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40277" flipH="1">
              <a:off x="681768" y="580038"/>
              <a:ext cx="306616" cy="306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テキスト ボックス 12"/>
          <p:cNvSpPr txBox="1"/>
          <p:nvPr/>
        </p:nvSpPr>
        <p:spPr>
          <a:xfrm>
            <a:off x="632520" y="3933056"/>
            <a:ext cx="830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「</a:t>
            </a:r>
            <a:r>
              <a:rPr lang="ja-JP" altLang="en-US" sz="2800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予測を立てて、</a:t>
            </a:r>
            <a:r>
              <a:rPr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思い通りに</a:t>
            </a:r>
            <a:r>
              <a:rPr kumimoji="1"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達成できた時の充実感</a:t>
            </a:r>
            <a:r>
              <a:rPr kumimoji="1" lang="en-US" altLang="ja-JP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r>
              <a:rPr kumimoji="1" lang="ja-JP" altLang="en-US" sz="2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」</a:t>
            </a:r>
            <a:endParaRPr kumimoji="1" lang="ja-JP" altLang="en-US" sz="2800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0076" y="4509120"/>
            <a:ext cx="87895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入れ替えた後の流れを推測し、入れ替える事で</a:t>
            </a:r>
            <a:r>
              <a:rPr lang="ja-JP" altLang="en-US" sz="2400" dirty="0" smtClean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、</a:t>
            </a:r>
            <a:endParaRPr lang="en-US" altLang="ja-JP" sz="2400" dirty="0" smtClean="0">
              <a:solidFill>
                <a:srgbClr val="323232"/>
              </a:solidFill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　</a:t>
            </a:r>
            <a:r>
              <a:rPr lang="ja-JP" altLang="en-US" sz="2400" dirty="0" smtClean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　　　　　　　　　　　　　　　　　　　　　　　　　　　　　入れ替えた結果の変化を楽しむ</a:t>
            </a:r>
            <a:endParaRPr lang="en-US" altLang="ja-JP" sz="2400" dirty="0" smtClean="0">
              <a:solidFill>
                <a:srgbClr val="323232"/>
              </a:solidFill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 smtClean="0">
                <a:solidFill>
                  <a:srgbClr val="FF0000"/>
                </a:solidFill>
                <a:latin typeface="ＤＦＧPOPミックスW3" pitchFamily="50" charset="-128"/>
                <a:ea typeface="ＤＦＧPOPミックスW3" pitchFamily="50" charset="-128"/>
              </a:rPr>
              <a:t>推測、実行、結果を考慮してクリアした時の</a:t>
            </a:r>
            <a:r>
              <a:rPr lang="ja-JP" altLang="en-US" sz="2400" dirty="0">
                <a:solidFill>
                  <a:srgbClr val="FF0000"/>
                </a:solidFill>
                <a:latin typeface="ＤＦＧPOPミックスW3" pitchFamily="50" charset="-128"/>
                <a:ea typeface="ＤＦＧPOPミックスW3" pitchFamily="50" charset="-128"/>
              </a:rPr>
              <a:t>充実感</a:t>
            </a:r>
            <a:r>
              <a:rPr lang="ja-JP" altLang="en-US" sz="2400" dirty="0" smtClean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を</a:t>
            </a:r>
            <a:endParaRPr lang="en-US" altLang="ja-JP" sz="2400" dirty="0" smtClean="0">
              <a:solidFill>
                <a:srgbClr val="323232"/>
              </a:solidFill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　</a:t>
            </a:r>
            <a:r>
              <a:rPr lang="ja-JP" altLang="en-US" sz="2400" dirty="0" smtClean="0">
                <a:solidFill>
                  <a:srgbClr val="323232"/>
                </a:solidFill>
                <a:latin typeface="ＤＦＧPOPミックスW3" pitchFamily="50" charset="-128"/>
                <a:ea typeface="ＤＦＧPOPミックスW3" pitchFamily="50" charset="-128"/>
              </a:rPr>
              <a:t>　　　　　　　　　　　　　　　　　　　　　　　　味わえるアクションパズルゲームの提案</a:t>
            </a:r>
            <a:endParaRPr kumimoji="1" lang="en-US" altLang="ja-JP" sz="2400" dirty="0">
              <a:solidFill>
                <a:srgbClr val="323232"/>
              </a:solidFill>
              <a:latin typeface="ＤＦＧPOPミックスW3" pitchFamily="50" charset="-128"/>
              <a:ea typeface="ＤＦＧPOPミックスW3" pitchFamily="50" charset="-128"/>
            </a:endParaRPr>
          </a:p>
        </p:txBody>
      </p:sp>
      <p:grpSp>
        <p:nvGrpSpPr>
          <p:cNvPr id="18" name="グループ化 17"/>
          <p:cNvGrpSpPr/>
          <p:nvPr/>
        </p:nvGrpSpPr>
        <p:grpSpPr>
          <a:xfrm>
            <a:off x="560512" y="3501008"/>
            <a:ext cx="2232248" cy="492443"/>
            <a:chOff x="560512" y="3501008"/>
            <a:chExt cx="2232248" cy="492443"/>
          </a:xfrm>
        </p:grpSpPr>
        <p:sp>
          <p:nvSpPr>
            <p:cNvPr id="11" name="正方形/長方形 10"/>
            <p:cNvSpPr/>
            <p:nvPr/>
          </p:nvSpPr>
          <p:spPr>
            <a:xfrm>
              <a:off x="632519" y="3573016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560512" y="3501008"/>
              <a:ext cx="204575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600" dirty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　</a:t>
              </a:r>
              <a:r>
                <a:rPr lang="ja-JP" altLang="en-US" sz="2600" dirty="0" smtClean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　</a:t>
              </a:r>
              <a:r>
                <a:rPr kumimoji="1" lang="ja-JP" altLang="en-US" sz="2600" dirty="0" smtClean="0">
                  <a:solidFill>
                    <a:srgbClr val="323232"/>
                  </a:solidFill>
                  <a:latin typeface="HGP創英角ﾎﾟｯﾌﾟ体" pitchFamily="50" charset="-128"/>
                  <a:ea typeface="HGP創英角ﾎﾟｯﾌﾟ体" pitchFamily="50" charset="-128"/>
                </a:rPr>
                <a:t>コンセプト</a:t>
              </a:r>
              <a:endParaRPr kumimoji="1" lang="ja-JP" altLang="en-US" sz="2600" dirty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  <p:pic>
          <p:nvPicPr>
            <p:cNvPr id="15" name="Picture 2" descr="C:\Users\2140155.MAETEL\Desktop\チェンジップ　実作業時間三ヶ月\Assets\Koma2\UI\ico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40277" flipH="1">
              <a:off x="696006" y="3604374"/>
              <a:ext cx="306616" cy="306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テキスト ボックス 15"/>
          <p:cNvSpPr txBox="1"/>
          <p:nvPr/>
        </p:nvSpPr>
        <p:spPr>
          <a:xfrm>
            <a:off x="8481392" y="6309320"/>
            <a:ext cx="792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メイリオ" pitchFamily="50" charset="-128"/>
                <a:ea typeface="メイリオ" pitchFamily="50" charset="-128"/>
              </a:rPr>
              <a:t>2/14</a:t>
            </a:r>
            <a:endParaRPr kumimoji="1"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44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メイリオ" pitchFamily="50" charset="-128"/>
                <a:ea typeface="メイリオ" pitchFamily="50" charset="-128"/>
              </a:rPr>
              <a:t>3/14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21933" y="890717"/>
            <a:ext cx="72314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風の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流れ</a:t>
            </a:r>
            <a:r>
              <a:rPr kumimoji="1" lang="ja-JP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や潮の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流れ</a:t>
            </a:r>
            <a:r>
              <a:rPr kumimoji="1" lang="ja-JP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などの向きを入れ替えて、</a:t>
            </a:r>
            <a:endParaRPr lang="en-US" altLang="ja-JP" sz="2800" dirty="0">
              <a:solidFill>
                <a:schemeClr val="tx1">
                  <a:lumMod val="75000"/>
                  <a:lumOff val="25000"/>
                </a:schemeClr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lang="ja-JP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小型</a:t>
            </a:r>
            <a:r>
              <a:rPr lang="ja-JP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船</a:t>
            </a:r>
            <a:r>
              <a:rPr kumimoji="1" lang="ja-JP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を宝島まで導くアクションパズル</a:t>
            </a:r>
            <a:r>
              <a:rPr kumimoji="1" lang="en-US" altLang="ja-JP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-92472" y="1772816"/>
            <a:ext cx="10158040" cy="10011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560512" y="476672"/>
            <a:ext cx="2232248" cy="492443"/>
            <a:chOff x="560512" y="476672"/>
            <a:chExt cx="2232248" cy="492443"/>
          </a:xfrm>
        </p:grpSpPr>
        <p:sp>
          <p:nvSpPr>
            <p:cNvPr id="26" name="正方形/長方形 25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560512" y="476672"/>
              <a:ext cx="2207656" cy="492443"/>
              <a:chOff x="-1167680" y="476672"/>
              <a:chExt cx="2207656" cy="492443"/>
            </a:xfrm>
          </p:grpSpPr>
          <p:sp>
            <p:nvSpPr>
              <p:cNvPr id="3" name="テキスト ボックス 2"/>
              <p:cNvSpPr txBox="1"/>
              <p:nvPr/>
            </p:nvSpPr>
            <p:spPr>
              <a:xfrm>
                <a:off x="-1167680" y="476672"/>
                <a:ext cx="220765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ゲーム概要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49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-1033727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027" name="Picture 3" descr="C:\Users\2140155\Documents\Bandicam\bandicam 2017-01-24 22-54-07-1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3" b="-7283"/>
          <a:stretch/>
        </p:blipFill>
        <p:spPr bwMode="auto">
          <a:xfrm>
            <a:off x="1424608" y="1988841"/>
            <a:ext cx="6972933" cy="468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/>
        </p:nvGrpSpPr>
        <p:grpSpPr>
          <a:xfrm>
            <a:off x="704760" y="1961604"/>
            <a:ext cx="8424704" cy="4347717"/>
            <a:chOff x="632520" y="1916832"/>
            <a:chExt cx="4252273" cy="2194460"/>
          </a:xfrm>
        </p:grpSpPr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520" y="1916832"/>
              <a:ext cx="4252273" cy="2194460"/>
            </a:xfrm>
            <a:prstGeom prst="rect">
              <a:avLst/>
            </a:prstGeom>
          </p:spPr>
        </p:pic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2640" y="1917098"/>
              <a:ext cx="2016224" cy="2158784"/>
            </a:xfrm>
            <a:prstGeom prst="rect">
              <a:avLst/>
            </a:prstGeom>
          </p:spPr>
        </p:pic>
        <p:sp>
          <p:nvSpPr>
            <p:cNvPr id="8" name="テキスト ボックス 7"/>
            <p:cNvSpPr txBox="1"/>
            <p:nvPr/>
          </p:nvSpPr>
          <p:spPr>
            <a:xfrm rot="252246">
              <a:off x="646799" y="3225810"/>
              <a:ext cx="2909643" cy="4994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6000" dirty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rgbClr val="FFC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導くの</a:t>
              </a:r>
              <a:r>
                <a:rPr lang="ja-JP" altLang="en-US" sz="600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rgbClr val="FFC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はこの船</a:t>
              </a:r>
              <a:r>
                <a:rPr lang="en-US" altLang="ja-JP" sz="6000" dirty="0" smtClean="0">
                  <a:ln w="3175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rgbClr val="FFC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GP創英角ﾎﾟｯﾌﾟ体" pitchFamily="50" charset="-128"/>
                  <a:ea typeface="HGP創英角ﾎﾟｯﾌﾟ体" pitchFamily="50" charset="-128"/>
                </a:rPr>
                <a:t>‼</a:t>
              </a:r>
              <a:endParaRPr kumimoji="1" lang="ja-JP" altLang="en-US" sz="6000" dirty="0"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71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AL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519" y="908718"/>
            <a:ext cx="8640961" cy="5400602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560513" y="908720"/>
            <a:ext cx="8921032" cy="1323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小型船を</a:t>
            </a:r>
            <a:r>
              <a:rPr lang="ja-JP" altLang="en-US" sz="4000" dirty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宝島まで誘導</a:t>
            </a:r>
            <a:r>
              <a:rPr lang="ja-JP" altLang="en-US" sz="4000" dirty="0" smtClean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すると</a:t>
            </a:r>
            <a:endParaRPr lang="en-US" altLang="ja-JP" sz="4000" dirty="0" smtClean="0">
              <a:ln>
                <a:solidFill>
                  <a:srgbClr val="323232"/>
                </a:solidFill>
              </a:ln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  <a:p>
            <a:r>
              <a:rPr kumimoji="1" lang="ja-JP" altLang="en-US" sz="4000" dirty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kumimoji="1" lang="ja-JP" altLang="en-US" sz="4000" dirty="0" smtClean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　　　　　　　　　　　　　　ステージクリア</a:t>
            </a:r>
            <a:r>
              <a:rPr kumimoji="1" lang="en-US" altLang="ja-JP" sz="4000" dirty="0" smtClean="0">
                <a:ln>
                  <a:solidFill>
                    <a:srgbClr val="323232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4000" dirty="0">
              <a:ln>
                <a:solidFill>
                  <a:srgbClr val="323232"/>
                </a:solidFill>
              </a:ln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>
                <a:latin typeface="メイリオ" pitchFamily="50" charset="-128"/>
                <a:ea typeface="メイリオ" pitchFamily="50" charset="-128"/>
              </a:rPr>
              <a:t>4/14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32519" y="548681"/>
            <a:ext cx="2160241" cy="36933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100000">
                <a:schemeClr val="bg1"/>
              </a:gs>
              <a:gs pos="5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60512" y="476672"/>
            <a:ext cx="22076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lang="ja-JP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ゲーム概要</a:t>
            </a:r>
            <a:endParaRPr kumimoji="1" lang="ja-JP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15" name="Picture 2" descr="C:\Users\2140155.MAETEL\Desktop\チェンジップ　実作業時間三ヶ月\Assets\Koma2\UI\ic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277" flipH="1">
            <a:off x="694465" y="580038"/>
            <a:ext cx="306616" cy="30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46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45922" y="950142"/>
            <a:ext cx="8567848" cy="5359178"/>
          </a:xfrm>
          <a:prstGeom prst="rect">
            <a:avLst/>
          </a:prstGeom>
          <a:solidFill>
            <a:srgbClr val="EBF1DE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208903" y="5157192"/>
            <a:ext cx="7560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アイコンを</a:t>
            </a:r>
            <a:r>
              <a:rPr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2</a:t>
            </a:r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つ選択する事で流れの向きが入れ替わります</a:t>
            </a:r>
            <a:endParaRPr lang="en-US" altLang="ja-JP" sz="2400" dirty="0">
              <a:latin typeface="ＤＦＧPOPミックスW3" pitchFamily="50" charset="-128"/>
              <a:ea typeface="ＤＦＧPOPミックスW3" pitchFamily="50" charset="-128"/>
            </a:endParaRPr>
          </a:p>
          <a:p>
            <a:pPr algn="ctr"/>
            <a:r>
              <a:rPr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(</a:t>
            </a:r>
            <a:r>
              <a:rPr kumimoji="1"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アイコンをタップする事で選択されます</a:t>
            </a:r>
            <a:r>
              <a:rPr kumimoji="1"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)</a:t>
            </a:r>
            <a:endParaRPr kumimoji="1" lang="ja-JP" altLang="en-US" sz="24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pic>
        <p:nvPicPr>
          <p:cNvPr id="5" name="Picture 3" descr="C:\Users\2140155\Documents\Bandicam\bandicam 2016-12-07 11-29-15-7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8373" y="1205700"/>
            <a:ext cx="2632908" cy="232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575" y="2368538"/>
            <a:ext cx="1664617" cy="1664617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8" name="Picture 3" descr="C:\Users\2140155\Documents\Bandicam\bandicam 2016-12-07 11-29-15-7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81388" y="2755469"/>
            <a:ext cx="2632908" cy="2326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582" y="2229373"/>
            <a:ext cx="1664617" cy="1664617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11" name="Picture 5" descr="C:\Users\2140155.MAETEL\Desktop\チェンジップ‗企画書\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693491" y="2856477"/>
            <a:ext cx="1679793" cy="16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テキスト ボックス 14"/>
          <p:cNvSpPr txBox="1"/>
          <p:nvPr/>
        </p:nvSpPr>
        <p:spPr>
          <a:xfrm rot="284799">
            <a:off x="3683297" y="2375328"/>
            <a:ext cx="2781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1</a:t>
            </a:r>
            <a:r>
              <a:rPr kumimoji="1" lang="ja-JP" altLang="en-US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タップ</a:t>
            </a:r>
            <a:r>
              <a:rPr kumimoji="1" lang="en-US" altLang="ja-JP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3200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 rot="284799">
            <a:off x="4744127" y="3666237"/>
            <a:ext cx="2781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2</a:t>
            </a:r>
            <a:r>
              <a:rPr kumimoji="1" lang="ja-JP" altLang="en-US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タップ</a:t>
            </a:r>
            <a:r>
              <a:rPr kumimoji="1" lang="en-US" altLang="ja-JP" sz="32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3200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メイリオ" pitchFamily="50" charset="-128"/>
                <a:ea typeface="メイリオ" pitchFamily="50" charset="-128"/>
              </a:rPr>
              <a:t>5/14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32519" y="548681"/>
            <a:ext cx="2160241" cy="36933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100000">
                <a:schemeClr val="bg1"/>
              </a:gs>
              <a:gs pos="5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60512" y="476672"/>
            <a:ext cx="22076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lang="ja-JP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ゲーム概要</a:t>
            </a:r>
            <a:endParaRPr kumimoji="1" lang="ja-JP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24" name="Picture 2" descr="C:\Users\2140155.MAETEL\Desktop\チェンジップ　実作業時間三ヶ月\Assets\Koma2\UI\ico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277" flipH="1">
            <a:off x="694465" y="580038"/>
            <a:ext cx="306616" cy="30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右矢印 3"/>
          <p:cNvSpPr/>
          <p:nvPr/>
        </p:nvSpPr>
        <p:spPr>
          <a:xfrm rot="5400000">
            <a:off x="2454686" y="2831879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/>
          <p:cNvSpPr/>
          <p:nvPr/>
        </p:nvSpPr>
        <p:spPr>
          <a:xfrm rot="16200000">
            <a:off x="6131679" y="3008228"/>
            <a:ext cx="978408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67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53532E-7 -4.92019E-6 L 0.33205 0.00301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9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932E-6 0.00994 L 0.09899 0.04256 C 0.11982 0.04973 0.15089 0.05389 0.18325 0.05389 C 0.22025 0.05389 0.24988 0.04973 0.27055 0.04256 L 0.36986 0.00994 " pathEditMode="relative" rAng="0" ptsTypes="FffFF">
                                      <p:cBhvr>
                                        <p:cTn id="5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85" y="219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2 -0.01573 L -0.09883 -0.03631 C -0.11933 -0.04094 -0.14993 -0.04325 -0.18196 -0.04325 C -0.21833 -0.04325 -0.24748 -0.04094 -0.26782 -0.03631 L -0.36553 -0.01573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8" y="-1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1 -6.96276E-7 L 0.04021 0.05251 C 0.04902 0.06338 0.05398 0.08004 0.05398 0.09716 C 0.05398 0.11682 0.04902 0.13278 0.04021 0.14365 L 0.00081 0.19639 " pathEditMode="relative" rAng="0" ptsTypes="FffFF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9" y="980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9172E-6 -1.15892E-6 L -0.03556 -0.05875 C -0.04357 -0.07078 -0.04789 -0.08929 -0.04789 -0.10849 C -0.04789 -0.13023 -0.04357 -0.14781 -0.03556 -0.16007 L -1.89172E-6 -0.21837 " pathEditMode="relative" rAng="0" ptsTypes="FffFF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3" y="-109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4" grpId="0" animBg="1"/>
      <p:bldP spid="4" grpId="1" animBg="1"/>
      <p:bldP spid="4" grpId="2" animBg="1"/>
      <p:bldP spid="17" grpId="0" animBg="1"/>
      <p:bldP spid="17" grpId="1" animBg="1"/>
      <p:bldP spid="1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/>
        </p:nvSpPr>
        <p:spPr>
          <a:xfrm>
            <a:off x="645922" y="950142"/>
            <a:ext cx="8567848" cy="5359178"/>
          </a:xfrm>
          <a:prstGeom prst="rect">
            <a:avLst/>
          </a:prstGeom>
          <a:solidFill>
            <a:srgbClr val="EBF1DE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384901" y="5373216"/>
            <a:ext cx="5160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小型船は風の影響で進路が変わります</a:t>
            </a:r>
            <a:endParaRPr kumimoji="1" lang="ja-JP" altLang="en-US" sz="2400" dirty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pic>
        <p:nvPicPr>
          <p:cNvPr id="7" name="Picture 3" descr="C:\Users\2140155\Documents\Bandicam\bandicam 2016-12-07 11-29-15-7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05071" y="1736769"/>
            <a:ext cx="3097868" cy="273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475" y="3573016"/>
            <a:ext cx="1958580" cy="1958580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13" name="Picture 3" descr="C:\Users\2140155.MAETEL\Desktop\チェンジップ‗企画書\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0718" y="1784699"/>
            <a:ext cx="2241466" cy="32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632519" y="548681"/>
            <a:ext cx="2160241" cy="36933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100000">
                <a:schemeClr val="bg1"/>
              </a:gs>
              <a:gs pos="5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0512" y="476672"/>
            <a:ext cx="220765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</a:t>
            </a:r>
            <a:r>
              <a:rPr lang="ja-JP" altLang="en-US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GP創英角ﾎﾟｯﾌﾟ体" pitchFamily="50" charset="-128"/>
                <a:ea typeface="HGP創英角ﾎﾟｯﾌﾟ体" pitchFamily="50" charset="-128"/>
              </a:rPr>
              <a:t>　ゲーム概要</a:t>
            </a:r>
            <a:endParaRPr kumimoji="1" lang="ja-JP" altLang="en-US" sz="2600" dirty="0">
              <a:solidFill>
                <a:schemeClr val="tx1">
                  <a:lumMod val="75000"/>
                  <a:lumOff val="25000"/>
                </a:schemeClr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19" name="Picture 2" descr="C:\Users\2140155.MAETEL\Desktop\チェンジップ　実作業時間三ヶ月\Assets\Koma2\UI\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277" flipH="1">
            <a:off x="694465" y="580038"/>
            <a:ext cx="306616" cy="30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6/14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342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2856E-6 3.3981E-6 L 0.3242 0.004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42 0.00462 L 0.3242 -0.1212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645922" y="950142"/>
            <a:ext cx="8567848" cy="5359178"/>
          </a:xfrm>
          <a:prstGeom prst="rect">
            <a:avLst/>
          </a:prstGeom>
          <a:solidFill>
            <a:srgbClr val="EBF1DE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96816" y="5157191"/>
            <a:ext cx="33489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kumimoji="1"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船は「</a:t>
            </a:r>
            <a:r>
              <a:rPr kumimoji="1"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GO</a:t>
            </a:r>
            <a:r>
              <a:rPr kumimoji="1"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ボタン」を</a:t>
            </a:r>
            <a:endParaRPr kumimoji="1"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タップ</a:t>
            </a:r>
            <a:r>
              <a:rPr lang="ja-JP" altLang="en-US" sz="2400" dirty="0">
                <a:latin typeface="ＤＦＧPOPミックスW3" pitchFamily="50" charset="-128"/>
                <a:ea typeface="ＤＦＧPOPミックスW3" pitchFamily="50" charset="-128"/>
              </a:rPr>
              <a:t>する</a:t>
            </a:r>
            <a:r>
              <a:rPr kumimoji="1"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事で発進します</a:t>
            </a:r>
            <a:endParaRPr kumimoji="1"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pic>
        <p:nvPicPr>
          <p:cNvPr id="2050" name="Picture 2" descr="C:\Users\2140155.MAETEL\Desktop\チェンジップ　実作業時間三ヶ月\Assets\Koma2\UI\Main\go 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879" y="1412776"/>
            <a:ext cx="2869421" cy="281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2140155.MAETEL\Desktop\チェンジップ‗企画書\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6050951" y="2830129"/>
            <a:ext cx="2164250" cy="216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テキスト ボックス 42"/>
          <p:cNvSpPr txBox="1"/>
          <p:nvPr/>
        </p:nvSpPr>
        <p:spPr>
          <a:xfrm rot="284799">
            <a:off x="5047148" y="4149830"/>
            <a:ext cx="3533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タップ</a:t>
            </a:r>
            <a:r>
              <a:rPr kumimoji="1" lang="en-US" altLang="ja-JP" sz="4800" dirty="0" smtClean="0">
                <a:solidFill>
                  <a:srgbClr val="323232"/>
                </a:solidFill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4800" dirty="0">
              <a:solidFill>
                <a:srgbClr val="323232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pic>
        <p:nvPicPr>
          <p:cNvPr id="2051" name="Picture 3" descr="C:\Users\2140155.MAETEL\Desktop\チェンジップ‗企画書\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355" y="2705599"/>
            <a:ext cx="1756645" cy="25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560512" y="476672"/>
            <a:ext cx="2486578" cy="492443"/>
            <a:chOff x="560512" y="476672"/>
            <a:chExt cx="2486578" cy="492443"/>
          </a:xfrm>
        </p:grpSpPr>
        <p:sp>
          <p:nvSpPr>
            <p:cNvPr id="70" name="正方形/長方形 69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" name="グループ化 2"/>
            <p:cNvGrpSpPr/>
            <p:nvPr/>
          </p:nvGrpSpPr>
          <p:grpSpPr>
            <a:xfrm>
              <a:off x="560512" y="476672"/>
              <a:ext cx="2486578" cy="492443"/>
              <a:chOff x="-49254" y="476672"/>
              <a:chExt cx="2486578" cy="492443"/>
            </a:xfrm>
          </p:grpSpPr>
          <p:sp>
            <p:nvSpPr>
              <p:cNvPr id="71" name="テキスト ボックス 70"/>
              <p:cNvSpPr txBox="1"/>
              <p:nvPr/>
            </p:nvSpPr>
            <p:spPr>
              <a:xfrm>
                <a:off x="-49254" y="476672"/>
                <a:ext cx="2486578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ゲームの流れ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72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テキスト ボックス 13"/>
          <p:cNvSpPr txBox="1"/>
          <p:nvPr/>
        </p:nvSpPr>
        <p:spPr>
          <a:xfrm>
            <a:off x="8481392" y="6309320"/>
            <a:ext cx="782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7/14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01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2784E-7 -2.10502E-6 L 0.0016 -0.1940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97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箱"/>
          <p:cNvSpPr/>
          <p:nvPr/>
        </p:nvSpPr>
        <p:spPr>
          <a:xfrm>
            <a:off x="645922" y="950142"/>
            <a:ext cx="8567848" cy="5359178"/>
          </a:xfrm>
          <a:prstGeom prst="rect">
            <a:avLst/>
          </a:prstGeom>
          <a:solidFill>
            <a:srgbClr val="EBF1DE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"/>
          <p:cNvSpPr txBox="1"/>
          <p:nvPr/>
        </p:nvSpPr>
        <p:spPr>
          <a:xfrm>
            <a:off x="3152800" y="5157192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アイコンをタップして</a:t>
            </a:r>
            <a:endParaRPr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流れの向きを入れ替えます</a:t>
            </a:r>
            <a:endParaRPr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grpSp>
        <p:nvGrpSpPr>
          <p:cNvPr id="35" name="見出し"/>
          <p:cNvGrpSpPr/>
          <p:nvPr/>
        </p:nvGrpSpPr>
        <p:grpSpPr>
          <a:xfrm>
            <a:off x="560512" y="476672"/>
            <a:ext cx="2486578" cy="492443"/>
            <a:chOff x="560512" y="476672"/>
            <a:chExt cx="2486578" cy="492443"/>
          </a:xfrm>
        </p:grpSpPr>
        <p:sp>
          <p:nvSpPr>
            <p:cNvPr id="36" name="正方形/長方形 35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7" name="グループ化 36"/>
            <p:cNvGrpSpPr/>
            <p:nvPr/>
          </p:nvGrpSpPr>
          <p:grpSpPr>
            <a:xfrm>
              <a:off x="560512" y="476672"/>
              <a:ext cx="2486578" cy="492443"/>
              <a:chOff x="-49254" y="476672"/>
              <a:chExt cx="2486578" cy="492443"/>
            </a:xfrm>
          </p:grpSpPr>
          <p:sp>
            <p:nvSpPr>
              <p:cNvPr id="38" name="テキスト ボックス 37"/>
              <p:cNvSpPr txBox="1"/>
              <p:nvPr/>
            </p:nvSpPr>
            <p:spPr>
              <a:xfrm>
                <a:off x="-49254" y="476672"/>
                <a:ext cx="2486578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ゲームの流れ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39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3" name="風" descr="C:\Users\2140155\Documents\Bandicam\bandicam 2016-12-07 11-29-15-7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76769" y="1757233"/>
            <a:ext cx="1427517" cy="12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風＿アイコン" descr="C:\Users\2140155.MAETEL\Desktop\チェンジップ　実作業時間三ヶ月\Assets\Yokoe\Effect\UI\Texture\kaz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116" y="2655422"/>
            <a:ext cx="966822" cy="96682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</p:pic>
      <p:pic>
        <p:nvPicPr>
          <p:cNvPr id="30" name="渦潮「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912" y="1628800"/>
            <a:ext cx="1471243" cy="1324592"/>
          </a:xfrm>
          <a:prstGeom prst="rect">
            <a:avLst/>
          </a:prstGeom>
        </p:spPr>
      </p:pic>
      <p:pic>
        <p:nvPicPr>
          <p:cNvPr id="43" name="竜巻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176" y="2286149"/>
            <a:ext cx="1732998" cy="1560255"/>
          </a:xfrm>
          <a:prstGeom prst="rect">
            <a:avLst/>
          </a:prstGeom>
        </p:spPr>
      </p:pic>
      <p:pic>
        <p:nvPicPr>
          <p:cNvPr id="25" name="竜巻＿アイコン" descr="C:\Users\2140155.MAETEL\Desktop\チェンジップ　実作業時間三ヶ月\Assets\Yokoe\Effect\UI\Texture\tatumak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232" y="268614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潮"/>
          <p:cNvGrpSpPr/>
          <p:nvPr/>
        </p:nvGrpSpPr>
        <p:grpSpPr>
          <a:xfrm>
            <a:off x="4592960" y="1059709"/>
            <a:ext cx="648072" cy="1361179"/>
            <a:chOff x="1424608" y="1340768"/>
            <a:chExt cx="648072" cy="1930286"/>
          </a:xfrm>
        </p:grpSpPr>
        <p:sp>
          <p:nvSpPr>
            <p:cNvPr id="14" name="正方形/長方形 13"/>
            <p:cNvSpPr/>
            <p:nvPr/>
          </p:nvSpPr>
          <p:spPr>
            <a:xfrm>
              <a:off x="1424608" y="1340768"/>
              <a:ext cx="648072" cy="193028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直線コネクタ 15"/>
            <p:cNvCxnSpPr/>
            <p:nvPr/>
          </p:nvCxnSpPr>
          <p:spPr>
            <a:xfrm>
              <a:off x="1568624" y="1412776"/>
              <a:ext cx="0" cy="68407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/>
            <p:nvPr/>
          </p:nvCxnSpPr>
          <p:spPr>
            <a:xfrm>
              <a:off x="1928664" y="1628800"/>
              <a:ext cx="0" cy="68407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/>
            <p:cNvCxnSpPr/>
            <p:nvPr/>
          </p:nvCxnSpPr>
          <p:spPr>
            <a:xfrm>
              <a:off x="1721024" y="1700808"/>
              <a:ext cx="0" cy="81009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>
              <a:off x="1856656" y="2420888"/>
              <a:ext cx="0" cy="68407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>
              <a:off x="1640632" y="2168860"/>
              <a:ext cx="0" cy="684076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渦潮＿アイコン" descr="C:\Users\2140155.MAETEL\Desktop\チェンジップ　実作業時間三ヶ月\Assets\Yokoe\Effect\UI\Texture\uzu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944" y="1844824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潮＿アイコン" descr="C:\Users\2140155.MAETEL\Desktop\チェンジップ　実作業時間三ヶ月\Assets\Yokoe\Effect\UI\Texture\shio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944" y="1844824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船" descr="C:\Users\2140155.MAETEL\Desktop\チェンジップ‗企画書\船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912" y="2965621"/>
            <a:ext cx="1590452" cy="228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指" descr="C:\Users\2140155.MAETEL\Desktop\チェンジップ‗企画書\手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4608358" y="2081442"/>
            <a:ext cx="1340894" cy="13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テキスト ボックス 27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8/14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806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191E-6 9.808E-7 L 0.23594 0.07772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9" y="3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645922" y="950142"/>
            <a:ext cx="8567848" cy="5359178"/>
          </a:xfrm>
          <a:prstGeom prst="rect">
            <a:avLst/>
          </a:prstGeom>
          <a:solidFill>
            <a:srgbClr val="EBF1DE"/>
          </a:solidFill>
          <a:ln>
            <a:solidFill>
              <a:srgbClr val="3232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360713" y="5157191"/>
            <a:ext cx="51700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ＤＦＧPOPミックスW3" pitchFamily="50" charset="-128"/>
                <a:ea typeface="ＤＦＧPOPミックスW3" pitchFamily="50" charset="-128"/>
              </a:rPr>
              <a:t>小型</a:t>
            </a:r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船を宝島に導く事でステージクリア</a:t>
            </a:r>
            <a:r>
              <a:rPr lang="en-US" altLang="ja-JP" sz="2400" dirty="0" smtClean="0">
                <a:latin typeface="ＤＦＧPOPミックスW3" pitchFamily="50" charset="-128"/>
                <a:ea typeface="ＤＦＧPOPミックスW3" pitchFamily="50" charset="-128"/>
              </a:rPr>
              <a:t>‼</a:t>
            </a:r>
          </a:p>
          <a:p>
            <a:r>
              <a:rPr lang="ja-JP" altLang="en-US" sz="2400" dirty="0" smtClean="0">
                <a:latin typeface="ＤＦＧPOPミックスW3" pitchFamily="50" charset="-128"/>
                <a:ea typeface="ＤＦＧPOPミックスW3" pitchFamily="50" charset="-128"/>
              </a:rPr>
              <a:t>次のステージに進みます</a:t>
            </a:r>
            <a:endParaRPr lang="en-US" altLang="ja-JP" sz="2400" dirty="0" smtClean="0">
              <a:latin typeface="ＤＦＧPOPミックスW3" pitchFamily="50" charset="-128"/>
              <a:ea typeface="ＤＦＧPOPミックスW3" pitchFamily="50" charset="-128"/>
            </a:endParaRPr>
          </a:p>
        </p:txBody>
      </p:sp>
      <p:pic>
        <p:nvPicPr>
          <p:cNvPr id="4" name="Picture 4" descr="C:\Users\2140155.MAETEL\Desktop\チェンジップ‗企画書\宝島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703" y="980728"/>
            <a:ext cx="2608441" cy="223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2140155.MAETEL\Desktop\チェンジップ‗企画書\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028" y="3220108"/>
            <a:ext cx="1446060" cy="208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 rot="284799">
            <a:off x="5874561" y="2561727"/>
            <a:ext cx="29017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ＧＯＡＬ</a:t>
            </a:r>
            <a:r>
              <a:rPr kumimoji="1" lang="en-US" altLang="ja-JP" sz="54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GP創英角ﾎﾟｯﾌﾟ体" pitchFamily="50" charset="-128"/>
                <a:ea typeface="HGP創英角ﾎﾟｯﾌﾟ体" pitchFamily="50" charset="-128"/>
              </a:rPr>
              <a:t>‼</a:t>
            </a:r>
            <a:endParaRPr kumimoji="1" lang="ja-JP" altLang="en-US" sz="54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560512" y="476672"/>
            <a:ext cx="2486578" cy="492443"/>
            <a:chOff x="560512" y="476672"/>
            <a:chExt cx="2486578" cy="492443"/>
          </a:xfrm>
        </p:grpSpPr>
        <p:sp>
          <p:nvSpPr>
            <p:cNvPr id="14" name="正方形/長方形 13"/>
            <p:cNvSpPr/>
            <p:nvPr/>
          </p:nvSpPr>
          <p:spPr>
            <a:xfrm>
              <a:off x="632519" y="548681"/>
              <a:ext cx="2160241" cy="369332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100000">
                  <a:schemeClr val="bg1"/>
                </a:gs>
                <a:gs pos="50000">
                  <a:srgbClr val="92D05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5" name="グループ化 14"/>
            <p:cNvGrpSpPr/>
            <p:nvPr/>
          </p:nvGrpSpPr>
          <p:grpSpPr>
            <a:xfrm>
              <a:off x="560512" y="476672"/>
              <a:ext cx="2486578" cy="492443"/>
              <a:chOff x="-49254" y="476672"/>
              <a:chExt cx="2486578" cy="492443"/>
            </a:xfrm>
          </p:grpSpPr>
          <p:sp>
            <p:nvSpPr>
              <p:cNvPr id="16" name="テキスト ボックス 15"/>
              <p:cNvSpPr txBox="1"/>
              <p:nvPr/>
            </p:nvSpPr>
            <p:spPr>
              <a:xfrm>
                <a:off x="-49254" y="476672"/>
                <a:ext cx="2486578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</a:t>
                </a:r>
                <a:r>
                  <a:rPr lang="ja-JP" altLang="en-US" sz="2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GP創英角ﾎﾟｯﾌﾟ体" pitchFamily="50" charset="-128"/>
                    <a:ea typeface="HGP創英角ﾎﾟｯﾌﾟ体" pitchFamily="50" charset="-128"/>
                  </a:rPr>
                  <a:t>　ゲームの流れ</a:t>
                </a:r>
                <a:endParaRPr kumimoji="1" lang="ja-JP" alt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GP創英角ﾎﾟｯﾌﾟ体" pitchFamily="50" charset="-128"/>
                  <a:ea typeface="HGP創英角ﾎﾟｯﾌﾟ体" pitchFamily="50" charset="-128"/>
                </a:endParaRPr>
              </a:p>
            </p:txBody>
          </p:sp>
          <p:pic>
            <p:nvPicPr>
              <p:cNvPr id="17" name="Picture 2" descr="C:\Users\2140155.MAETEL\Desktop\チェンジップ　実作業時間三ヶ月\Assets\Koma2\UI\icon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40277" flipH="1">
                <a:off x="84699" y="580038"/>
                <a:ext cx="306616" cy="306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8" name="テキスト ボックス 17"/>
          <p:cNvSpPr txBox="1"/>
          <p:nvPr/>
        </p:nvSpPr>
        <p:spPr>
          <a:xfrm>
            <a:off x="8481392" y="630932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itchFamily="50" charset="-128"/>
                <a:ea typeface="メイリオ" pitchFamily="50" charset="-128"/>
              </a:rPr>
              <a:t>9/14</a:t>
            </a:r>
            <a:endParaRPr kumimoji="1" lang="ja-JP" altLang="en-US" b="1" dirty="0">
              <a:latin typeface="メイリオ" pitchFamily="50" charset="-128"/>
              <a:ea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908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5486E-6 -3.81911E-6 L 2.55486E-6 -0.079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kumimoji="1" sz="16600" b="1" dirty="0" smtClean="0">
            <a:solidFill>
              <a:srgbClr val="00B0F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12718</TotalTime>
  <Words>523</Words>
  <Application>Microsoft Office PowerPoint</Application>
  <PresentationFormat>A4 210 x 297 mm</PresentationFormat>
  <Paragraphs>119</Paragraphs>
  <Slides>14</Slides>
  <Notes>6</Notes>
  <HiddenSlides>0</HiddenSlides>
  <MMClips>2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伊藤 友基</dc:creator>
  <cp:lastModifiedBy>伊藤 友基</cp:lastModifiedBy>
  <cp:revision>139</cp:revision>
  <dcterms:created xsi:type="dcterms:W3CDTF">2016-11-21T07:01:30Z</dcterms:created>
  <dcterms:modified xsi:type="dcterms:W3CDTF">2017-01-25T08:43:18Z</dcterms:modified>
</cp:coreProperties>
</file>