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sldIdLst>
    <p:sldId id="266" r:id="rId2"/>
    <p:sldId id="274" r:id="rId3"/>
    <p:sldId id="269" r:id="rId4"/>
    <p:sldId id="267" r:id="rId5"/>
    <p:sldId id="270" r:id="rId6"/>
    <p:sldId id="271" r:id="rId7"/>
    <p:sldId id="272" r:id="rId8"/>
    <p:sldId id="275" r:id="rId9"/>
    <p:sldId id="273" r:id="rId10"/>
  </p:sldIdLst>
  <p:sldSz cx="12192000" cy="6858000"/>
  <p:notesSz cx="6858000" cy="9144000"/>
  <p:embeddedFontLst>
    <p:embeddedFont>
      <p:font typeface="けいふぉんと" panose="02000600000000000000" pitchFamily="2" charset="-128"/>
      <p:regular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じゆうちょうフォント" panose="02000600000000000000" pitchFamily="2" charset="-128"/>
      <p:regular r:id="rId17"/>
    </p:embeddedFont>
    <p:embeddedFont>
      <p:font typeface="Calibri Light" panose="020F0302020204030204" pitchFamily="34" charset="0"/>
      <p:regular r:id="rId18"/>
      <p:italic r:id="rId19"/>
    </p:embeddedFont>
  </p:embeddedFontLst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ot" initials="r" lastIdx="1" clrIdx="0">
    <p:extLst>
      <p:ext uri="{19B8F6BF-5375-455C-9EA6-DF929625EA0E}">
        <p15:presenceInfo xmlns:p15="http://schemas.microsoft.com/office/powerpoint/2012/main" userId="root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343"/>
    <a:srgbClr val="FAA8AC"/>
    <a:srgbClr val="C6FEDB"/>
    <a:srgbClr val="FFD966"/>
    <a:srgbClr val="F7BC6D"/>
    <a:srgbClr val="FFC043"/>
    <a:srgbClr val="EFF34F"/>
    <a:srgbClr val="FF9789"/>
    <a:srgbClr val="3954F9"/>
    <a:srgbClr val="E9E9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408" autoAdjust="0"/>
    <p:restoredTop sz="94660"/>
  </p:normalViewPr>
  <p:slideViewPr>
    <p:cSldViewPr snapToGrid="0">
      <p:cViewPr varScale="1">
        <p:scale>
          <a:sx n="67" d="100"/>
          <a:sy n="67" d="100"/>
        </p:scale>
        <p:origin x="5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B88259-D645-48D9-9F7C-6EF6C13064F1}" type="datetimeFigureOut">
              <a:rPr kumimoji="1" lang="ja-JP" altLang="en-US" smtClean="0"/>
              <a:t>2017/1/25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235FBB-E992-4F04-8E27-D7B07576E24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8031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D59-4F40-4162-B5E6-F8D091A319A1}" type="datetimeFigureOut">
              <a:rPr kumimoji="1" lang="ja-JP" altLang="en-US" smtClean="0"/>
              <a:t>2017/1/25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B78C-F7EB-4EC0-A0D5-69B388B2878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8423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D59-4F40-4162-B5E6-F8D091A319A1}" type="datetimeFigureOut">
              <a:rPr kumimoji="1" lang="ja-JP" altLang="en-US" smtClean="0"/>
              <a:t>2017/1/25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B78C-F7EB-4EC0-A0D5-69B388B2878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6508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D59-4F40-4162-B5E6-F8D091A319A1}" type="datetimeFigureOut">
              <a:rPr kumimoji="1" lang="ja-JP" altLang="en-US" smtClean="0"/>
              <a:t>2017/1/25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B78C-F7EB-4EC0-A0D5-69B388B2878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1855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D59-4F40-4162-B5E6-F8D091A319A1}" type="datetimeFigureOut">
              <a:rPr kumimoji="1" lang="ja-JP" altLang="en-US" smtClean="0"/>
              <a:t>2017/1/25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B78C-F7EB-4EC0-A0D5-69B388B2878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6829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D59-4F40-4162-B5E6-F8D091A319A1}" type="datetimeFigureOut">
              <a:rPr kumimoji="1" lang="ja-JP" altLang="en-US" smtClean="0"/>
              <a:t>2017/1/25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B78C-F7EB-4EC0-A0D5-69B388B2878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8247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D59-4F40-4162-B5E6-F8D091A319A1}" type="datetimeFigureOut">
              <a:rPr kumimoji="1" lang="ja-JP" altLang="en-US" smtClean="0"/>
              <a:t>2017/1/25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B78C-F7EB-4EC0-A0D5-69B388B2878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89033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D59-4F40-4162-B5E6-F8D091A319A1}" type="datetimeFigureOut">
              <a:rPr kumimoji="1" lang="ja-JP" altLang="en-US" smtClean="0"/>
              <a:t>2017/1/25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B78C-F7EB-4EC0-A0D5-69B388B2878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09539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D59-4F40-4162-B5E6-F8D091A319A1}" type="datetimeFigureOut">
              <a:rPr kumimoji="1" lang="ja-JP" altLang="en-US" smtClean="0"/>
              <a:t>2017/1/25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B78C-F7EB-4EC0-A0D5-69B388B2878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2060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D59-4F40-4162-B5E6-F8D091A319A1}" type="datetimeFigureOut">
              <a:rPr kumimoji="1" lang="ja-JP" altLang="en-US" smtClean="0"/>
              <a:t>2017/1/25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B78C-F7EB-4EC0-A0D5-69B388B2878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0149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D59-4F40-4162-B5E6-F8D091A319A1}" type="datetimeFigureOut">
              <a:rPr kumimoji="1" lang="ja-JP" altLang="en-US" smtClean="0"/>
              <a:t>2017/1/25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B78C-F7EB-4EC0-A0D5-69B388B2878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4319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D59-4F40-4162-B5E6-F8D091A319A1}" type="datetimeFigureOut">
              <a:rPr kumimoji="1" lang="ja-JP" altLang="en-US" smtClean="0"/>
              <a:t>2017/1/25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B78C-F7EB-4EC0-A0D5-69B388B2878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4033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D9FD59-4F40-4162-B5E6-F8D091A319A1}" type="datetimeFigureOut">
              <a:rPr kumimoji="1" lang="ja-JP" altLang="en-US" smtClean="0"/>
              <a:t>2017/1/25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77B78C-F7EB-4EC0-A0D5-69B388B2878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6261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4.png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11" Type="http://schemas.openxmlformats.org/officeDocument/2006/relationships/image" Target="../media/image19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26" y="663875"/>
            <a:ext cx="5674810" cy="5674810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39810" y="1280526"/>
            <a:ext cx="572780" cy="607705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813" y="3815146"/>
            <a:ext cx="536122" cy="554132"/>
          </a:xfrm>
          <a:prstGeom prst="rect">
            <a:avLst/>
          </a:prstGeom>
        </p:spPr>
      </p:pic>
      <p:sp>
        <p:nvSpPr>
          <p:cNvPr id="12" name="テキスト ボックス 11"/>
          <p:cNvSpPr txBox="1"/>
          <p:nvPr/>
        </p:nvSpPr>
        <p:spPr>
          <a:xfrm>
            <a:off x="7872984" y="5305413"/>
            <a:ext cx="3229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企画</a:t>
            </a:r>
            <a:r>
              <a:rPr lang="ja-JP" altLang="en-US" sz="2800" dirty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　</a:t>
            </a:r>
            <a:r>
              <a:rPr lang="en-US" altLang="ja-JP" sz="28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:</a:t>
            </a:r>
            <a:r>
              <a:rPr lang="ja-JP" altLang="en-US" sz="28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嶋田 享平</a:t>
            </a:r>
            <a:endParaRPr kumimoji="1" lang="ja-JP" altLang="en-US" sz="2800" dirty="0">
              <a:latin typeface="けいふぉんと" panose="02000600000000000000" pitchFamily="2" charset="-128"/>
              <a:ea typeface="けいふぉんと" panose="02000600000000000000" pitchFamily="2" charset="-128"/>
            </a:endParaRPr>
          </a:p>
        </p:txBody>
      </p:sp>
      <p:pic>
        <p:nvPicPr>
          <p:cNvPr id="16" name="図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6217" y="1678891"/>
            <a:ext cx="497393" cy="527721"/>
          </a:xfrm>
          <a:prstGeom prst="rect">
            <a:avLst/>
          </a:prstGeom>
        </p:spPr>
      </p:pic>
      <p:pic>
        <p:nvPicPr>
          <p:cNvPr id="17" name="図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12590" y="2528794"/>
            <a:ext cx="547273" cy="588190"/>
          </a:xfrm>
          <a:prstGeom prst="rect">
            <a:avLst/>
          </a:prstGeom>
        </p:spPr>
      </p:pic>
      <p:pic>
        <p:nvPicPr>
          <p:cNvPr id="18" name="図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9345" y="2179631"/>
            <a:ext cx="536481" cy="569193"/>
          </a:xfrm>
          <a:prstGeom prst="rect">
            <a:avLst/>
          </a:prstGeom>
        </p:spPr>
      </p:pic>
      <p:pic>
        <p:nvPicPr>
          <p:cNvPr id="19" name="図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9021" y="1856468"/>
            <a:ext cx="451719" cy="485491"/>
          </a:xfrm>
          <a:prstGeom prst="rect">
            <a:avLst/>
          </a:prstGeom>
        </p:spPr>
      </p:pic>
      <p:pic>
        <p:nvPicPr>
          <p:cNvPr id="20" name="図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4363" y="1242836"/>
            <a:ext cx="507391" cy="524435"/>
          </a:xfrm>
          <a:prstGeom prst="rect">
            <a:avLst/>
          </a:prstGeom>
        </p:spPr>
      </p:pic>
      <p:pic>
        <p:nvPicPr>
          <p:cNvPr id="21" name="図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1197" y="2631968"/>
            <a:ext cx="456143" cy="490247"/>
          </a:xfrm>
          <a:prstGeom prst="rect">
            <a:avLst/>
          </a:prstGeom>
        </p:spPr>
      </p:pic>
      <p:pic>
        <p:nvPicPr>
          <p:cNvPr id="22" name="図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810" y="2379483"/>
            <a:ext cx="521758" cy="539286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7556" y="2588419"/>
            <a:ext cx="451921" cy="485709"/>
          </a:xfrm>
          <a:prstGeom prst="rect">
            <a:avLst/>
          </a:prstGeom>
        </p:spPr>
      </p:pic>
      <p:pic>
        <p:nvPicPr>
          <p:cNvPr id="25" name="図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4931" y="2870792"/>
            <a:ext cx="547687" cy="581083"/>
          </a:xfrm>
          <a:prstGeom prst="rect">
            <a:avLst/>
          </a:prstGeom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294" y="2848979"/>
            <a:ext cx="523418" cy="541001"/>
          </a:xfrm>
          <a:prstGeom prst="rect">
            <a:avLst/>
          </a:prstGeom>
        </p:spPr>
      </p:pic>
      <p:pic>
        <p:nvPicPr>
          <p:cNvPr id="27" name="図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7341" y="3381324"/>
            <a:ext cx="546709" cy="580044"/>
          </a:xfrm>
          <a:prstGeom prst="rect">
            <a:avLst/>
          </a:prstGeom>
        </p:spPr>
      </p:pic>
      <p:pic>
        <p:nvPicPr>
          <p:cNvPr id="28" name="図 2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8782" y="2440322"/>
            <a:ext cx="515559" cy="532879"/>
          </a:xfrm>
          <a:prstGeom prst="rect">
            <a:avLst/>
          </a:prstGeom>
        </p:spPr>
      </p:pic>
      <p:pic>
        <p:nvPicPr>
          <p:cNvPr id="29" name="図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1094" y="2854923"/>
            <a:ext cx="505374" cy="543159"/>
          </a:xfrm>
          <a:prstGeom prst="rect">
            <a:avLst/>
          </a:prstGeom>
        </p:spPr>
      </p:pic>
      <p:pic>
        <p:nvPicPr>
          <p:cNvPr id="30" name="図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1999" y="2922595"/>
            <a:ext cx="507575" cy="538524"/>
          </a:xfrm>
          <a:prstGeom prst="rect">
            <a:avLst/>
          </a:prstGeom>
        </p:spPr>
      </p:pic>
      <p:pic>
        <p:nvPicPr>
          <p:cNvPr id="31" name="図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4868" y="2952861"/>
            <a:ext cx="482753" cy="518846"/>
          </a:xfrm>
          <a:prstGeom prst="rect">
            <a:avLst/>
          </a:prstGeom>
        </p:spPr>
      </p:pic>
      <p:pic>
        <p:nvPicPr>
          <p:cNvPr id="32" name="図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4509" y="2095897"/>
            <a:ext cx="591174" cy="611034"/>
          </a:xfrm>
          <a:prstGeom prst="rect">
            <a:avLst/>
          </a:prstGeom>
        </p:spPr>
      </p:pic>
      <p:pic>
        <p:nvPicPr>
          <p:cNvPr id="33" name="図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87445" y="1864718"/>
            <a:ext cx="565488" cy="584484"/>
          </a:xfrm>
          <a:prstGeom prst="rect">
            <a:avLst/>
          </a:prstGeom>
        </p:spPr>
      </p:pic>
      <p:pic>
        <p:nvPicPr>
          <p:cNvPr id="35" name="図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0236" y="2684057"/>
            <a:ext cx="532919" cy="550821"/>
          </a:xfrm>
          <a:prstGeom prst="rect">
            <a:avLst/>
          </a:prstGeom>
        </p:spPr>
      </p:pic>
      <p:pic>
        <p:nvPicPr>
          <p:cNvPr id="36" name="図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58968" y="1618385"/>
            <a:ext cx="448696" cy="476054"/>
          </a:xfrm>
          <a:prstGeom prst="rect">
            <a:avLst/>
          </a:prstGeom>
        </p:spPr>
      </p:pic>
      <p:pic>
        <p:nvPicPr>
          <p:cNvPr id="37" name="図 3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54189" y="2962209"/>
            <a:ext cx="470312" cy="505475"/>
          </a:xfrm>
          <a:prstGeom prst="rect">
            <a:avLst/>
          </a:prstGeom>
        </p:spPr>
      </p:pic>
      <p:pic>
        <p:nvPicPr>
          <p:cNvPr id="39" name="図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1813" y="3062062"/>
            <a:ext cx="550003" cy="568480"/>
          </a:xfrm>
          <a:prstGeom prst="rect">
            <a:avLst/>
          </a:prstGeom>
        </p:spPr>
      </p:pic>
      <p:pic>
        <p:nvPicPr>
          <p:cNvPr id="40" name="図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63965" y="2573486"/>
            <a:ext cx="568977" cy="603669"/>
          </a:xfrm>
          <a:prstGeom prst="rect">
            <a:avLst/>
          </a:prstGeom>
        </p:spPr>
      </p:pic>
      <p:pic>
        <p:nvPicPr>
          <p:cNvPr id="41" name="図 4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299" y="3292029"/>
            <a:ext cx="508614" cy="546640"/>
          </a:xfrm>
          <a:prstGeom prst="rect">
            <a:avLst/>
          </a:prstGeom>
        </p:spPr>
      </p:pic>
      <p:pic>
        <p:nvPicPr>
          <p:cNvPr id="42" name="図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92694" y="2634570"/>
            <a:ext cx="451605" cy="479141"/>
          </a:xfrm>
          <a:prstGeom prst="rect">
            <a:avLst/>
          </a:prstGeom>
        </p:spPr>
      </p:pic>
      <p:pic>
        <p:nvPicPr>
          <p:cNvPr id="43" name="図 4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7323" y="3061564"/>
            <a:ext cx="514199" cy="552644"/>
          </a:xfrm>
          <a:prstGeom prst="rect">
            <a:avLst/>
          </a:prstGeom>
        </p:spPr>
      </p:pic>
      <p:pic>
        <p:nvPicPr>
          <p:cNvPr id="44" name="図 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48726" y="2476832"/>
            <a:ext cx="586131" cy="605822"/>
          </a:xfrm>
          <a:prstGeom prst="rect">
            <a:avLst/>
          </a:prstGeom>
        </p:spPr>
      </p:pic>
      <p:pic>
        <p:nvPicPr>
          <p:cNvPr id="45" name="図 4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14427" y="2733172"/>
            <a:ext cx="554686" cy="600318"/>
          </a:xfrm>
          <a:prstGeom prst="rect">
            <a:avLst/>
          </a:prstGeom>
        </p:spPr>
      </p:pic>
      <p:pic>
        <p:nvPicPr>
          <p:cNvPr id="46" name="図 4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93014" y="2966140"/>
            <a:ext cx="620175" cy="641009"/>
          </a:xfrm>
          <a:prstGeom prst="rect">
            <a:avLst/>
          </a:prstGeom>
        </p:spPr>
      </p:pic>
      <p:pic>
        <p:nvPicPr>
          <p:cNvPr id="47" name="図 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809" y="2920838"/>
            <a:ext cx="540377" cy="573326"/>
          </a:xfrm>
          <a:prstGeom prst="rect">
            <a:avLst/>
          </a:prstGeom>
        </p:spPr>
      </p:pic>
      <p:pic>
        <p:nvPicPr>
          <p:cNvPr id="48" name="図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04122" y="2826579"/>
            <a:ext cx="495362" cy="512002"/>
          </a:xfrm>
          <a:prstGeom prst="rect">
            <a:avLst/>
          </a:prstGeom>
        </p:spPr>
      </p:pic>
      <p:pic>
        <p:nvPicPr>
          <p:cNvPr id="49" name="図 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07837" y="3057781"/>
            <a:ext cx="516775" cy="548283"/>
          </a:xfrm>
          <a:prstGeom prst="rect">
            <a:avLst/>
          </a:prstGeom>
        </p:spPr>
      </p:pic>
      <p:pic>
        <p:nvPicPr>
          <p:cNvPr id="50" name="図 4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19258" y="2409233"/>
            <a:ext cx="552695" cy="594018"/>
          </a:xfrm>
          <a:prstGeom prst="rect">
            <a:avLst/>
          </a:prstGeom>
        </p:spPr>
      </p:pic>
      <p:pic>
        <p:nvPicPr>
          <p:cNvPr id="51" name="図 5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04338" y="3315622"/>
            <a:ext cx="478729" cy="514522"/>
          </a:xfrm>
          <a:prstGeom prst="rect">
            <a:avLst/>
          </a:prstGeom>
        </p:spPr>
      </p:pic>
      <p:pic>
        <p:nvPicPr>
          <p:cNvPr id="52" name="図 5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2812" y="3427943"/>
            <a:ext cx="1100381" cy="723501"/>
          </a:xfrm>
          <a:prstGeom prst="rect">
            <a:avLst/>
          </a:prstGeom>
        </p:spPr>
      </p:pic>
      <p:pic>
        <p:nvPicPr>
          <p:cNvPr id="53" name="図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57077" y="3095691"/>
            <a:ext cx="503481" cy="541124"/>
          </a:xfrm>
          <a:prstGeom prst="rect">
            <a:avLst/>
          </a:prstGeom>
        </p:spPr>
      </p:pic>
      <p:pic>
        <p:nvPicPr>
          <p:cNvPr id="55" name="図 5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62101" y="3290464"/>
            <a:ext cx="610684" cy="631199"/>
          </a:xfrm>
          <a:prstGeom prst="rect">
            <a:avLst/>
          </a:prstGeom>
        </p:spPr>
      </p:pic>
      <p:pic>
        <p:nvPicPr>
          <p:cNvPr id="56" name="図 5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13052" y="3222470"/>
            <a:ext cx="562930" cy="616883"/>
          </a:xfrm>
          <a:prstGeom prst="rect">
            <a:avLst/>
          </a:prstGeom>
        </p:spPr>
      </p:pic>
      <p:pic>
        <p:nvPicPr>
          <p:cNvPr id="57" name="図 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35126" y="3212118"/>
            <a:ext cx="545089" cy="578325"/>
          </a:xfrm>
          <a:prstGeom prst="rect">
            <a:avLst/>
          </a:prstGeom>
        </p:spPr>
      </p:pic>
      <p:pic>
        <p:nvPicPr>
          <p:cNvPr id="58" name="図 5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21735" y="3387889"/>
            <a:ext cx="1163084" cy="764730"/>
          </a:xfrm>
          <a:prstGeom prst="rect">
            <a:avLst/>
          </a:prstGeom>
        </p:spPr>
      </p:pic>
      <p:pic>
        <p:nvPicPr>
          <p:cNvPr id="59" name="図 5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532" y="3877231"/>
            <a:ext cx="586290" cy="741867"/>
          </a:xfrm>
          <a:prstGeom prst="rect">
            <a:avLst/>
          </a:prstGeom>
        </p:spPr>
      </p:pic>
      <p:pic>
        <p:nvPicPr>
          <p:cNvPr id="60" name="図 5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7421" y="4097235"/>
            <a:ext cx="512747" cy="648807"/>
          </a:xfrm>
          <a:prstGeom prst="rect">
            <a:avLst/>
          </a:prstGeom>
        </p:spPr>
      </p:pic>
      <p:pic>
        <p:nvPicPr>
          <p:cNvPr id="61" name="図 6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85471" y="3828623"/>
            <a:ext cx="482407" cy="610415"/>
          </a:xfrm>
          <a:prstGeom prst="rect">
            <a:avLst/>
          </a:prstGeom>
        </p:spPr>
      </p:pic>
      <p:pic>
        <p:nvPicPr>
          <p:cNvPr id="62" name="図 6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5098" y="3655349"/>
            <a:ext cx="494686" cy="531671"/>
          </a:xfrm>
          <a:prstGeom prst="rect">
            <a:avLst/>
          </a:prstGeom>
        </p:spPr>
      </p:pic>
      <p:pic>
        <p:nvPicPr>
          <p:cNvPr id="63" name="図 6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51844" y="3989275"/>
            <a:ext cx="519368" cy="657183"/>
          </a:xfrm>
          <a:prstGeom prst="rect">
            <a:avLst/>
          </a:prstGeom>
        </p:spPr>
      </p:pic>
      <p:pic>
        <p:nvPicPr>
          <p:cNvPr id="64" name="図 6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0264" y="3980792"/>
            <a:ext cx="504447" cy="638306"/>
          </a:xfrm>
          <a:prstGeom prst="rect">
            <a:avLst/>
          </a:prstGeom>
        </p:spPr>
      </p:pic>
      <p:pic>
        <p:nvPicPr>
          <p:cNvPr id="65" name="図 6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86520" y="3902597"/>
            <a:ext cx="579712" cy="733544"/>
          </a:xfrm>
          <a:prstGeom prst="rect">
            <a:avLst/>
          </a:prstGeom>
        </p:spPr>
      </p:pic>
      <p:pic>
        <p:nvPicPr>
          <p:cNvPr id="66" name="図 6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80529" y="4369278"/>
            <a:ext cx="573428" cy="725588"/>
          </a:xfrm>
          <a:prstGeom prst="rect">
            <a:avLst/>
          </a:prstGeom>
        </p:spPr>
      </p:pic>
      <p:pic>
        <p:nvPicPr>
          <p:cNvPr id="67" name="図 6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294" y="4133830"/>
            <a:ext cx="508779" cy="643788"/>
          </a:xfrm>
          <a:prstGeom prst="rect">
            <a:avLst/>
          </a:prstGeom>
        </p:spPr>
      </p:pic>
      <p:pic>
        <p:nvPicPr>
          <p:cNvPr id="68" name="図 6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2042" y="4255416"/>
            <a:ext cx="521479" cy="659857"/>
          </a:xfrm>
          <a:prstGeom prst="rect">
            <a:avLst/>
          </a:prstGeom>
        </p:spPr>
      </p:pic>
      <p:pic>
        <p:nvPicPr>
          <p:cNvPr id="69" name="図 68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9480" y="4439038"/>
            <a:ext cx="549700" cy="695563"/>
          </a:xfrm>
          <a:prstGeom prst="rect">
            <a:avLst/>
          </a:prstGeom>
        </p:spPr>
      </p:pic>
      <p:sp>
        <p:nvSpPr>
          <p:cNvPr id="2" name="角丸四角形 1"/>
          <p:cNvSpPr/>
          <p:nvPr/>
        </p:nvSpPr>
        <p:spPr>
          <a:xfrm>
            <a:off x="6308805" y="1655101"/>
            <a:ext cx="5654128" cy="1833265"/>
          </a:xfrm>
          <a:prstGeom prst="roundRect">
            <a:avLst/>
          </a:prstGeom>
          <a:solidFill>
            <a:srgbClr val="FFD966"/>
          </a:solidFill>
          <a:ln w="5715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0" name="図 69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84994" y="4315648"/>
            <a:ext cx="552859" cy="699565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076" y="1862430"/>
            <a:ext cx="5373789" cy="1576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84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角丸四角形 1"/>
          <p:cNvSpPr/>
          <p:nvPr/>
        </p:nvSpPr>
        <p:spPr>
          <a:xfrm>
            <a:off x="480049" y="636282"/>
            <a:ext cx="6388584" cy="782561"/>
          </a:xfrm>
          <a:prstGeom prst="roundRect">
            <a:avLst/>
          </a:prstGeom>
          <a:solidFill>
            <a:srgbClr val="FFF3F6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599271" y="770696"/>
            <a:ext cx="6150139" cy="523220"/>
          </a:xfrm>
          <a:prstGeom prst="rect">
            <a:avLst/>
          </a:prstGeom>
          <a:solidFill>
            <a:srgbClr val="FAF789"/>
          </a:solidFill>
        </p:spPr>
        <p:txBody>
          <a:bodyPr wrap="square" rtlCol="0">
            <a:spAutoFit/>
          </a:bodyPr>
          <a:lstStyle/>
          <a:p>
            <a:r>
              <a:rPr lang="ja-JP" altLang="en-US" sz="28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　</a:t>
            </a:r>
            <a:r>
              <a:rPr lang="en-US" altLang="ja-JP" sz="28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	</a:t>
            </a:r>
            <a:r>
              <a:rPr lang="ja-JP" altLang="en-US" sz="28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　　プレゼンの流れ</a:t>
            </a:r>
            <a:endParaRPr lang="ja-JP" altLang="en-US" sz="2800" dirty="0">
              <a:latin typeface="けいふぉんと" panose="02000600000000000000" pitchFamily="2" charset="-128"/>
              <a:ea typeface="けいふぉんと" panose="02000600000000000000" pitchFamily="2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488368" y="2338467"/>
            <a:ext cx="743512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１．「アツ丸」の概要</a:t>
            </a:r>
            <a:endParaRPr lang="en-US" altLang="ja-JP" sz="4400" dirty="0" smtClean="0">
              <a:latin typeface="けいふぉんと" panose="02000600000000000000" pitchFamily="2" charset="-128"/>
              <a:ea typeface="けいふぉんと" panose="02000600000000000000" pitchFamily="2" charset="-128"/>
            </a:endParaRPr>
          </a:p>
          <a:p>
            <a:r>
              <a:rPr kumimoji="1" lang="ja-JP" altLang="en-US" sz="44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２．「アツ丸」について</a:t>
            </a:r>
            <a:endParaRPr kumimoji="1" lang="en-US" altLang="ja-JP" sz="4400" dirty="0" smtClean="0">
              <a:latin typeface="けいふぉんと" panose="02000600000000000000" pitchFamily="2" charset="-128"/>
              <a:ea typeface="けいふぉんと" panose="02000600000000000000" pitchFamily="2" charset="-128"/>
            </a:endParaRPr>
          </a:p>
          <a:p>
            <a:r>
              <a:rPr lang="ja-JP" altLang="en-US" sz="44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３．「アツ丸」の操作方法</a:t>
            </a:r>
            <a:endParaRPr lang="en-US" altLang="ja-JP" sz="4400" dirty="0" smtClean="0">
              <a:latin typeface="けいふぉんと" panose="02000600000000000000" pitchFamily="2" charset="-128"/>
              <a:ea typeface="けいふぉんと" panose="02000600000000000000" pitchFamily="2" charset="-128"/>
            </a:endParaRPr>
          </a:p>
          <a:p>
            <a:r>
              <a:rPr lang="ja-JP" altLang="en-US" sz="44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４．「アツ丸」のルール</a:t>
            </a:r>
            <a:endParaRPr lang="en-US" altLang="ja-JP" sz="4400" dirty="0" smtClean="0">
              <a:latin typeface="けいふぉんと" panose="02000600000000000000" pitchFamily="2" charset="-128"/>
              <a:ea typeface="けいふぉんと" panose="02000600000000000000" pitchFamily="2" charset="-128"/>
            </a:endParaRPr>
          </a:p>
          <a:p>
            <a:r>
              <a:rPr lang="ja-JP" altLang="en-US" sz="4400" dirty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５</a:t>
            </a:r>
            <a:r>
              <a:rPr kumimoji="1" lang="ja-JP" altLang="en-US" sz="44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．「アツ丸」のデモ動画</a:t>
            </a:r>
            <a:endParaRPr kumimoji="1" lang="en-US" altLang="ja-JP" sz="4400" dirty="0" smtClean="0">
              <a:latin typeface="けいふぉんと" panose="02000600000000000000" pitchFamily="2" charset="-128"/>
              <a:ea typeface="けいふぉんと" panose="02000600000000000000" pitchFamily="2" charset="-128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4566" y="560241"/>
            <a:ext cx="819766" cy="88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32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2259821" y="2186150"/>
            <a:ext cx="1104185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dirty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ジャンル</a:t>
            </a:r>
            <a:r>
              <a:rPr lang="en-US" altLang="ja-JP" sz="2800" dirty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	</a:t>
            </a:r>
            <a:r>
              <a:rPr lang="ja-JP" altLang="en-US" sz="2800" dirty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　 </a:t>
            </a:r>
            <a:r>
              <a:rPr lang="ja-JP" altLang="en-US" sz="28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     　：集まるパズルアクション</a:t>
            </a:r>
            <a:endParaRPr lang="en-US" altLang="ja-JP" sz="2800" dirty="0" smtClean="0">
              <a:latin typeface="けいふぉんと" panose="02000600000000000000" pitchFamily="2" charset="-128"/>
              <a:ea typeface="けいふぉんと" panose="02000600000000000000" pitchFamily="2" charset="-128"/>
            </a:endParaRPr>
          </a:p>
          <a:p>
            <a:r>
              <a:rPr lang="ja-JP" altLang="en-US" sz="28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ターゲット　　　　：パズルゲームの緊張感が好きな人</a:t>
            </a:r>
            <a:endParaRPr lang="en-US" altLang="ja-JP" sz="2800" dirty="0">
              <a:latin typeface="けいふぉんと" panose="02000600000000000000" pitchFamily="2" charset="-128"/>
              <a:ea typeface="けいふぉんと" panose="02000600000000000000" pitchFamily="2" charset="-128"/>
            </a:endParaRPr>
          </a:p>
          <a:p>
            <a:r>
              <a:rPr lang="ja-JP" altLang="en-US" sz="28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プラットフォーム　 ：スマートフォン</a:t>
            </a:r>
            <a:endParaRPr lang="en-US" altLang="ja-JP" sz="2800" dirty="0" smtClean="0">
              <a:latin typeface="けいふぉんと" panose="02000600000000000000" pitchFamily="2" charset="-128"/>
              <a:ea typeface="けいふぉんと" panose="02000600000000000000" pitchFamily="2" charset="-128"/>
            </a:endParaRPr>
          </a:p>
          <a:p>
            <a:r>
              <a:rPr lang="ja-JP" altLang="en-US" sz="28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開発環境　　　　  ：</a:t>
            </a:r>
            <a:r>
              <a:rPr lang="en-US" altLang="ja-JP" sz="28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cocos-2dx</a:t>
            </a:r>
          </a:p>
        </p:txBody>
      </p:sp>
      <p:sp>
        <p:nvSpPr>
          <p:cNvPr id="5" name="角丸四角形 4"/>
          <p:cNvSpPr/>
          <p:nvPr/>
        </p:nvSpPr>
        <p:spPr>
          <a:xfrm>
            <a:off x="480049" y="636282"/>
            <a:ext cx="6388584" cy="782561"/>
          </a:xfrm>
          <a:prstGeom prst="roundRect">
            <a:avLst/>
          </a:prstGeom>
          <a:solidFill>
            <a:srgbClr val="FFF3F6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599271" y="770696"/>
            <a:ext cx="6150139" cy="523220"/>
          </a:xfrm>
          <a:prstGeom prst="rect">
            <a:avLst/>
          </a:prstGeom>
          <a:solidFill>
            <a:srgbClr val="FAF789"/>
          </a:solidFill>
        </p:spPr>
        <p:txBody>
          <a:bodyPr wrap="square" rtlCol="0">
            <a:spAutoFit/>
          </a:bodyPr>
          <a:lstStyle/>
          <a:p>
            <a:r>
              <a:rPr lang="ja-JP" altLang="en-US" sz="28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　　　   「アツ丸」の概要</a:t>
            </a:r>
            <a:endParaRPr lang="ja-JP" altLang="en-US" sz="2800" dirty="0">
              <a:latin typeface="けいふぉんと" panose="02000600000000000000" pitchFamily="2" charset="-128"/>
              <a:ea typeface="けいふぉんと" panose="02000600000000000000" pitchFamily="2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374485" y="4646229"/>
            <a:ext cx="2299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dirty="0">
                <a:solidFill>
                  <a:srgbClr val="FF0000"/>
                </a:solidFill>
                <a:latin typeface="けいふぉんと" panose="02000600000000000000" pitchFamily="2" charset="-128"/>
                <a:ea typeface="けいふぉんと" panose="02000600000000000000" pitchFamily="2" charset="-128"/>
              </a:rPr>
              <a:t>コンセプト</a:t>
            </a: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2406966" y="5209850"/>
            <a:ext cx="72470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「</a:t>
            </a:r>
            <a:r>
              <a:rPr lang="ja-JP" altLang="en-US" sz="4000" dirty="0">
                <a:solidFill>
                  <a:schemeClr val="accent1"/>
                </a:solidFill>
                <a:latin typeface="けいふぉんと" panose="02000600000000000000" pitchFamily="2" charset="-128"/>
                <a:ea typeface="けいふぉんと" panose="02000600000000000000" pitchFamily="2" charset="-128"/>
              </a:rPr>
              <a:t>集まる</a:t>
            </a:r>
            <a:r>
              <a:rPr lang="ja-JP" altLang="en-US" sz="4000" dirty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」と「</a:t>
            </a:r>
            <a:r>
              <a:rPr lang="ja-JP" altLang="en-US" sz="4000" dirty="0">
                <a:solidFill>
                  <a:schemeClr val="accent1"/>
                </a:solidFill>
                <a:latin typeface="けいふぉんと" panose="02000600000000000000" pitchFamily="2" charset="-128"/>
                <a:ea typeface="けいふぉんと" panose="02000600000000000000" pitchFamily="2" charset="-128"/>
              </a:rPr>
              <a:t>あっ、詰まる</a:t>
            </a:r>
            <a:r>
              <a:rPr lang="ja-JP" altLang="en-US" sz="4000" dirty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」</a:t>
            </a:r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4957" y="5095877"/>
            <a:ext cx="901211" cy="968592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826" y="580343"/>
            <a:ext cx="894437" cy="894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896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/>
          <p:cNvSpPr txBox="1"/>
          <p:nvPr/>
        </p:nvSpPr>
        <p:spPr>
          <a:xfrm>
            <a:off x="1061412" y="2526622"/>
            <a:ext cx="10652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ステージを</a:t>
            </a:r>
            <a:r>
              <a:rPr kumimoji="1" lang="ja-JP" altLang="en-US" sz="3200" dirty="0" smtClean="0">
                <a:solidFill>
                  <a:srgbClr val="FF0000"/>
                </a:solidFill>
                <a:latin typeface="けいふぉんと" panose="02000600000000000000" pitchFamily="2" charset="-128"/>
                <a:ea typeface="けいふぉんと" panose="02000600000000000000" pitchFamily="2" charset="-128"/>
              </a:rPr>
              <a:t>回して</a:t>
            </a:r>
            <a:r>
              <a:rPr kumimoji="1" lang="ja-JP" altLang="en-US" sz="28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、集まってくる「</a:t>
            </a:r>
            <a:r>
              <a:rPr kumimoji="1" lang="ja-JP" altLang="en-US" sz="2800" dirty="0" smtClean="0">
                <a:solidFill>
                  <a:srgbClr val="FF0000"/>
                </a:solidFill>
                <a:latin typeface="けいふぉんと" panose="02000600000000000000" pitchFamily="2" charset="-128"/>
                <a:ea typeface="けいふぉんと" panose="02000600000000000000" pitchFamily="2" charset="-128"/>
              </a:rPr>
              <a:t>アツ丸</a:t>
            </a:r>
            <a:r>
              <a:rPr kumimoji="1" lang="ja-JP" altLang="en-US" sz="28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」を</a:t>
            </a:r>
            <a:r>
              <a:rPr kumimoji="1" lang="ja-JP" altLang="en-US" sz="3200" dirty="0" smtClean="0">
                <a:solidFill>
                  <a:srgbClr val="FF0000"/>
                </a:solidFill>
                <a:latin typeface="けいふぉんと" panose="02000600000000000000" pitchFamily="2" charset="-128"/>
                <a:ea typeface="けいふぉんと" panose="02000600000000000000" pitchFamily="2" charset="-128"/>
              </a:rPr>
              <a:t>揃えて消す</a:t>
            </a:r>
            <a:r>
              <a:rPr kumimoji="1" lang="ja-JP" altLang="en-US" sz="28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ゲーム</a:t>
            </a:r>
            <a:endParaRPr kumimoji="1" lang="en-US" altLang="ja-JP" sz="2800" dirty="0" smtClean="0">
              <a:latin typeface="けいふぉんと" panose="02000600000000000000" pitchFamily="2" charset="-128"/>
              <a:ea typeface="けいふぉんと" panose="02000600000000000000" pitchFamily="2" charset="-128"/>
            </a:endParaRPr>
          </a:p>
        </p:txBody>
      </p:sp>
      <p:pic>
        <p:nvPicPr>
          <p:cNvPr id="19" name="図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379" y="3524927"/>
            <a:ext cx="2417570" cy="2417570"/>
          </a:xfrm>
          <a:prstGeom prst="rect">
            <a:avLst/>
          </a:prstGeom>
        </p:spPr>
      </p:pic>
      <p:sp>
        <p:nvSpPr>
          <p:cNvPr id="18" name="環状矢印 17"/>
          <p:cNvSpPr/>
          <p:nvPr/>
        </p:nvSpPr>
        <p:spPr>
          <a:xfrm rot="5400000" flipV="1">
            <a:off x="1863585" y="3533257"/>
            <a:ext cx="1968201" cy="2237911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0853562"/>
              <a:gd name="adj5" fmla="val 12500"/>
            </a:avLst>
          </a:prstGeom>
          <a:solidFill>
            <a:srgbClr val="F9B9F0"/>
          </a:solidFill>
          <a:ln w="28575">
            <a:solidFill>
              <a:srgbClr val="5B57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50352E"/>
              </a:solidFill>
            </a:endParaRPr>
          </a:p>
        </p:txBody>
      </p:sp>
      <p:pic>
        <p:nvPicPr>
          <p:cNvPr id="20" name="図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108" y="3704484"/>
            <a:ext cx="984232" cy="1679854"/>
          </a:xfrm>
          <a:prstGeom prst="rect">
            <a:avLst/>
          </a:prstGeom>
        </p:spPr>
      </p:pic>
      <p:pic>
        <p:nvPicPr>
          <p:cNvPr id="21" name="図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5423" y="3687239"/>
            <a:ext cx="1403103" cy="1043257"/>
          </a:xfrm>
          <a:prstGeom prst="rect">
            <a:avLst/>
          </a:prstGeom>
        </p:spPr>
      </p:pic>
      <p:sp>
        <p:nvSpPr>
          <p:cNvPr id="27" name="角丸四角形 26"/>
          <p:cNvSpPr/>
          <p:nvPr/>
        </p:nvSpPr>
        <p:spPr>
          <a:xfrm>
            <a:off x="480049" y="636282"/>
            <a:ext cx="6388584" cy="782561"/>
          </a:xfrm>
          <a:prstGeom prst="roundRect">
            <a:avLst/>
          </a:prstGeom>
          <a:solidFill>
            <a:srgbClr val="FFF3F6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599271" y="770696"/>
            <a:ext cx="6150139" cy="523220"/>
          </a:xfrm>
          <a:prstGeom prst="rect">
            <a:avLst/>
          </a:prstGeom>
          <a:solidFill>
            <a:srgbClr val="FAF789"/>
          </a:solidFill>
        </p:spPr>
        <p:txBody>
          <a:bodyPr wrap="square" rtlCol="0">
            <a:spAutoFit/>
          </a:bodyPr>
          <a:lstStyle/>
          <a:p>
            <a:r>
              <a:rPr lang="ja-JP" altLang="en-US" sz="28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　「アツ丸」ってどんなゲーム？</a:t>
            </a:r>
            <a:endParaRPr lang="ja-JP" altLang="en-US" sz="2800" dirty="0">
              <a:latin typeface="けいふぉんと" panose="02000600000000000000" pitchFamily="2" charset="-128"/>
              <a:ea typeface="けいふぉんと" panose="02000600000000000000" pitchFamily="2" charset="-128"/>
            </a:endParaRPr>
          </a:p>
        </p:txBody>
      </p:sp>
      <p:pic>
        <p:nvPicPr>
          <p:cNvPr id="29" name="図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8160" y="4136049"/>
            <a:ext cx="1569237" cy="1166784"/>
          </a:xfrm>
          <a:prstGeom prst="rect">
            <a:avLst/>
          </a:prstGeom>
        </p:spPr>
      </p:pic>
      <p:pic>
        <p:nvPicPr>
          <p:cNvPr id="30" name="図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9121" y="4673041"/>
            <a:ext cx="1676452" cy="1246502"/>
          </a:xfrm>
          <a:prstGeom prst="rect">
            <a:avLst/>
          </a:prstGeom>
        </p:spPr>
      </p:pic>
      <p:pic>
        <p:nvPicPr>
          <p:cNvPr id="17" name="図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4566" y="560241"/>
            <a:ext cx="819766" cy="881058"/>
          </a:xfrm>
          <a:prstGeom prst="rect">
            <a:avLst/>
          </a:prstGeom>
        </p:spPr>
      </p:pic>
      <p:pic>
        <p:nvPicPr>
          <p:cNvPr id="2" name="図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2607">
            <a:off x="935307" y="331204"/>
            <a:ext cx="252209" cy="319386"/>
          </a:xfrm>
          <a:prstGeom prst="rect">
            <a:avLst/>
          </a:prstGeom>
        </p:spPr>
      </p:pic>
      <p:pic>
        <p:nvPicPr>
          <p:cNvPr id="34" name="図 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7611" y="3631144"/>
            <a:ext cx="1560922" cy="1461725"/>
          </a:xfrm>
          <a:prstGeom prst="rect">
            <a:avLst/>
          </a:prstGeom>
        </p:spPr>
      </p:pic>
      <p:pic>
        <p:nvPicPr>
          <p:cNvPr id="37" name="図 3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5597" y="4099826"/>
            <a:ext cx="1531108" cy="1433808"/>
          </a:xfrm>
          <a:prstGeom prst="rect">
            <a:avLst/>
          </a:prstGeom>
        </p:spPr>
      </p:pic>
      <p:pic>
        <p:nvPicPr>
          <p:cNvPr id="38" name="図 3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3512" y="4484786"/>
            <a:ext cx="1696472" cy="163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855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99 0.01528 C -0.00768 0.03727 -0.03451 0.01759 -0.04779 0.03982 C -0.05677 0.05394 -0.07292 0.09954 -0.07162 0.12361 C -0.07044 0.14699 -0.04935 0.16829 -0.04037 0.18264 C -0.02696 0.20486 -0.0099 0.19884 0.00351 0.22153 " pathEditMode="relative" rAng="0" ptsTypes="AAAAA">
                                      <p:cBhvr>
                                        <p:cTn id="6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0" y="1030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角丸四角形 8"/>
          <p:cNvSpPr/>
          <p:nvPr/>
        </p:nvSpPr>
        <p:spPr>
          <a:xfrm>
            <a:off x="480049" y="636282"/>
            <a:ext cx="6388584" cy="782561"/>
          </a:xfrm>
          <a:prstGeom prst="roundRect">
            <a:avLst/>
          </a:prstGeom>
          <a:solidFill>
            <a:srgbClr val="FFF3F6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599271" y="770696"/>
            <a:ext cx="6150139" cy="523220"/>
          </a:xfrm>
          <a:prstGeom prst="rect">
            <a:avLst/>
          </a:prstGeom>
          <a:solidFill>
            <a:srgbClr val="FAF789"/>
          </a:solidFill>
        </p:spPr>
        <p:txBody>
          <a:bodyPr wrap="square" rtlCol="0">
            <a:spAutoFit/>
          </a:bodyPr>
          <a:lstStyle/>
          <a:p>
            <a:r>
              <a:rPr lang="ja-JP" altLang="en-US" sz="28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　</a:t>
            </a:r>
            <a:r>
              <a:rPr lang="en-US" altLang="ja-JP" sz="28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	</a:t>
            </a:r>
            <a:r>
              <a:rPr lang="ja-JP" altLang="en-US" sz="28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　「アツ丸」って？</a:t>
            </a:r>
            <a:endParaRPr lang="ja-JP" altLang="en-US" sz="2800" dirty="0">
              <a:latin typeface="けいふぉんと" panose="02000600000000000000" pitchFamily="2" charset="-128"/>
              <a:ea typeface="けいふぉんと" panose="02000600000000000000" pitchFamily="2" charset="-128"/>
            </a:endParaRPr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3709" y="3330304"/>
            <a:ext cx="2782634" cy="2068987"/>
          </a:xfrm>
          <a:prstGeom prst="rect">
            <a:avLst/>
          </a:prstGeom>
        </p:spPr>
      </p:pic>
      <p:sp>
        <p:nvSpPr>
          <p:cNvPr id="15" name="角丸四角形吹き出し 14"/>
          <p:cNvSpPr/>
          <p:nvPr/>
        </p:nvSpPr>
        <p:spPr>
          <a:xfrm>
            <a:off x="5043846" y="2232785"/>
            <a:ext cx="6543932" cy="2217683"/>
          </a:xfrm>
          <a:prstGeom prst="wedgeRoundRectCallout">
            <a:avLst>
              <a:gd name="adj1" fmla="val -57646"/>
              <a:gd name="adj2" fmla="val 38118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5709246" y="2803017"/>
            <a:ext cx="55915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>
                <a:latin typeface="じゆうちょうフォント" panose="02000600000000000000" pitchFamily="2" charset="-128"/>
                <a:ea typeface="じゆうちょうフォント" panose="02000600000000000000" pitchFamily="2" charset="-128"/>
              </a:rPr>
              <a:t>どうも！ボク、アツ丸です！</a:t>
            </a:r>
            <a:endParaRPr kumimoji="1" lang="en-US" altLang="ja-JP" sz="3200" dirty="0" smtClean="0">
              <a:latin typeface="じゆうちょうフォント" panose="02000600000000000000" pitchFamily="2" charset="-128"/>
              <a:ea typeface="じゆうちょうフォント" panose="02000600000000000000" pitchFamily="2" charset="-128"/>
            </a:endParaRPr>
          </a:p>
          <a:p>
            <a:r>
              <a:rPr lang="ja-JP" altLang="en-US" sz="3200" dirty="0" smtClean="0">
                <a:latin typeface="じゆうちょうフォント" panose="02000600000000000000" pitchFamily="2" charset="-128"/>
                <a:ea typeface="じゆうちょうフォント" panose="02000600000000000000" pitchFamily="2" charset="-128"/>
              </a:rPr>
              <a:t>丸いものが大好き！</a:t>
            </a:r>
            <a:endParaRPr kumimoji="1" lang="ja-JP" altLang="en-US" sz="3200" dirty="0">
              <a:latin typeface="じゆうちょうフォント" panose="02000600000000000000" pitchFamily="2" charset="-128"/>
              <a:ea typeface="じゆうちょうフォント" panose="02000600000000000000" pitchFamily="2" charset="-128"/>
            </a:endParaRPr>
          </a:p>
        </p:txBody>
      </p:sp>
      <p:grpSp>
        <p:nvGrpSpPr>
          <p:cNvPr id="22" name="グループ化 21"/>
          <p:cNvGrpSpPr/>
          <p:nvPr/>
        </p:nvGrpSpPr>
        <p:grpSpPr>
          <a:xfrm>
            <a:off x="6059337" y="2537336"/>
            <a:ext cx="5398127" cy="2517341"/>
            <a:chOff x="6059337" y="2537336"/>
            <a:chExt cx="5398127" cy="2517341"/>
          </a:xfrm>
        </p:grpSpPr>
        <p:sp>
          <p:nvSpPr>
            <p:cNvPr id="18" name="テキスト ボックス 17"/>
            <p:cNvSpPr txBox="1"/>
            <p:nvPr/>
          </p:nvSpPr>
          <p:spPr>
            <a:xfrm>
              <a:off x="6059337" y="2537336"/>
              <a:ext cx="43092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3200" dirty="0" smtClean="0">
                  <a:solidFill>
                    <a:srgbClr val="FF4343"/>
                  </a:solidFill>
                  <a:latin typeface="けいふぉんと" panose="02000600000000000000" pitchFamily="2" charset="-128"/>
                  <a:ea typeface="けいふぉんと" panose="02000600000000000000" pitchFamily="2" charset="-128"/>
                </a:rPr>
                <a:t>アツ丸の二つの性質</a:t>
              </a:r>
              <a:endParaRPr kumimoji="1" lang="en-US" altLang="ja-JP" sz="3200" dirty="0" smtClean="0">
                <a:solidFill>
                  <a:srgbClr val="FF4343"/>
                </a:solidFill>
                <a:latin typeface="けいふぉんと" panose="02000600000000000000" pitchFamily="2" charset="-128"/>
                <a:ea typeface="けいふぉんと" panose="02000600000000000000" pitchFamily="2" charset="-128"/>
              </a:endParaRPr>
            </a:p>
          </p:txBody>
        </p:sp>
        <p:sp>
          <p:nvSpPr>
            <p:cNvPr id="19" name="テキスト ボックス 18"/>
            <p:cNvSpPr txBox="1"/>
            <p:nvPr/>
          </p:nvSpPr>
          <p:spPr>
            <a:xfrm>
              <a:off x="6454416" y="4469902"/>
              <a:ext cx="50030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3200" dirty="0" smtClean="0">
                  <a:latin typeface="けいふぉんと" panose="02000600000000000000" pitchFamily="2" charset="-128"/>
                  <a:ea typeface="けいふぉんと" panose="02000600000000000000" pitchFamily="2" charset="-128"/>
                </a:rPr>
                <a:t>・同じ色が揃うと爆発する</a:t>
              </a:r>
              <a:endParaRPr kumimoji="1" lang="ja-JP" altLang="en-US" sz="3200" dirty="0">
                <a:latin typeface="けいふぉんと" panose="02000600000000000000" pitchFamily="2" charset="-128"/>
                <a:ea typeface="けいふぉんと" panose="02000600000000000000" pitchFamily="2" charset="-128"/>
              </a:endParaRPr>
            </a:p>
          </p:txBody>
        </p:sp>
        <p:sp>
          <p:nvSpPr>
            <p:cNvPr id="21" name="テキスト ボックス 20"/>
            <p:cNvSpPr txBox="1"/>
            <p:nvPr/>
          </p:nvSpPr>
          <p:spPr>
            <a:xfrm>
              <a:off x="6448219" y="3481103"/>
              <a:ext cx="48820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3200" dirty="0" smtClean="0">
                  <a:latin typeface="けいふぉんと" panose="02000600000000000000" pitchFamily="2" charset="-128"/>
                  <a:ea typeface="けいふぉんと" panose="02000600000000000000" pitchFamily="2" charset="-128"/>
                </a:rPr>
                <a:t>・丸いものに集まる</a:t>
              </a:r>
              <a:endParaRPr kumimoji="1" lang="ja-JP" altLang="en-US" sz="3200" dirty="0">
                <a:latin typeface="けいふぉんと" panose="02000600000000000000" pitchFamily="2" charset="-128"/>
                <a:ea typeface="けいふぉんと" panose="02000600000000000000" pitchFamily="2" charset="-128"/>
              </a:endParaRPr>
            </a:p>
          </p:txBody>
        </p:sp>
      </p:grpSp>
      <p:pic>
        <p:nvPicPr>
          <p:cNvPr id="24" name="図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47" y="582158"/>
            <a:ext cx="890808" cy="890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241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6" grpId="1"/>
      <p:bldP spid="16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2334806" y="5096607"/>
            <a:ext cx="882920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この性質を上手く利用して</a:t>
            </a:r>
            <a:endParaRPr lang="en-US" altLang="ja-JP" sz="2800" dirty="0" smtClean="0">
              <a:latin typeface="けいふぉんと" panose="02000600000000000000" pitchFamily="2" charset="-128"/>
              <a:ea typeface="けいふぉんと" panose="02000600000000000000" pitchFamily="2" charset="-128"/>
            </a:endParaRPr>
          </a:p>
          <a:p>
            <a:r>
              <a:rPr kumimoji="1" lang="ja-JP" altLang="en-US" sz="28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アツ丸の体に入っている</a:t>
            </a:r>
            <a:r>
              <a:rPr kumimoji="1" lang="ja-JP" altLang="en-US" sz="2800" dirty="0" smtClean="0">
                <a:solidFill>
                  <a:srgbClr val="FF0000"/>
                </a:solidFill>
                <a:latin typeface="けいふぉんと" panose="02000600000000000000" pitchFamily="2" charset="-128"/>
                <a:ea typeface="けいふぉんと" panose="02000600000000000000" pitchFamily="2" charset="-128"/>
              </a:rPr>
              <a:t>ジュース</a:t>
            </a:r>
            <a:r>
              <a:rPr kumimoji="1" lang="ja-JP" altLang="en-US" sz="28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を取り出して</a:t>
            </a:r>
            <a:endParaRPr kumimoji="1" lang="en-US" altLang="ja-JP" sz="2800" dirty="0" smtClean="0">
              <a:latin typeface="けいふぉんと" panose="02000600000000000000" pitchFamily="2" charset="-128"/>
              <a:ea typeface="けいふぉんと" panose="02000600000000000000" pitchFamily="2" charset="-128"/>
            </a:endParaRPr>
          </a:p>
          <a:p>
            <a:r>
              <a:rPr kumimoji="1" lang="ja-JP" altLang="en-US" sz="28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アメ玉を作るのが目的！</a:t>
            </a:r>
            <a:endParaRPr kumimoji="1" lang="ja-JP" altLang="en-US" sz="2800" dirty="0">
              <a:latin typeface="けいふぉんと" panose="02000600000000000000" pitchFamily="2" charset="-128"/>
              <a:ea typeface="けいふぉんと" panose="02000600000000000000" pitchFamily="2" charset="-128"/>
            </a:endParaRPr>
          </a:p>
        </p:txBody>
      </p:sp>
      <p:sp>
        <p:nvSpPr>
          <p:cNvPr id="9" name="角丸四角形 8"/>
          <p:cNvSpPr/>
          <p:nvPr/>
        </p:nvSpPr>
        <p:spPr>
          <a:xfrm>
            <a:off x="480049" y="636282"/>
            <a:ext cx="6388584" cy="782561"/>
          </a:xfrm>
          <a:prstGeom prst="roundRect">
            <a:avLst/>
          </a:prstGeom>
          <a:solidFill>
            <a:srgbClr val="FFF3F6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599271" y="770696"/>
            <a:ext cx="6150139" cy="523220"/>
          </a:xfrm>
          <a:prstGeom prst="rect">
            <a:avLst/>
          </a:prstGeom>
          <a:solidFill>
            <a:srgbClr val="FAF789"/>
          </a:solidFill>
        </p:spPr>
        <p:txBody>
          <a:bodyPr wrap="square" rtlCol="0">
            <a:spAutoFit/>
          </a:bodyPr>
          <a:lstStyle/>
          <a:p>
            <a:r>
              <a:rPr lang="ja-JP" altLang="en-US" sz="28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　</a:t>
            </a:r>
            <a:r>
              <a:rPr lang="en-US" altLang="ja-JP" sz="28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	</a:t>
            </a:r>
            <a:r>
              <a:rPr lang="ja-JP" altLang="en-US" sz="28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　「アツ丸」って？</a:t>
            </a:r>
            <a:endParaRPr lang="ja-JP" altLang="en-US" sz="2800" dirty="0">
              <a:latin typeface="けいふぉんと" panose="02000600000000000000" pitchFamily="2" charset="-128"/>
              <a:ea typeface="けいふぉんと" panose="02000600000000000000" pitchFamily="2" charset="-128"/>
            </a:endParaRPr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876" y="2428763"/>
            <a:ext cx="2782634" cy="2068987"/>
          </a:xfrm>
          <a:prstGeom prst="rect">
            <a:avLst/>
          </a:prstGeom>
        </p:spPr>
      </p:pic>
      <p:grpSp>
        <p:nvGrpSpPr>
          <p:cNvPr id="12" name="グループ化 11"/>
          <p:cNvGrpSpPr/>
          <p:nvPr/>
        </p:nvGrpSpPr>
        <p:grpSpPr>
          <a:xfrm>
            <a:off x="5894445" y="1688543"/>
            <a:ext cx="5398127" cy="2517341"/>
            <a:chOff x="6059337" y="2537336"/>
            <a:chExt cx="5398127" cy="2517341"/>
          </a:xfrm>
        </p:grpSpPr>
        <p:sp>
          <p:nvSpPr>
            <p:cNvPr id="13" name="テキスト ボックス 12"/>
            <p:cNvSpPr txBox="1"/>
            <p:nvPr/>
          </p:nvSpPr>
          <p:spPr>
            <a:xfrm>
              <a:off x="6059337" y="2537336"/>
              <a:ext cx="43092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3200" dirty="0" smtClean="0">
                  <a:solidFill>
                    <a:srgbClr val="FF4343"/>
                  </a:solidFill>
                  <a:latin typeface="けいふぉんと" panose="02000600000000000000" pitchFamily="2" charset="-128"/>
                  <a:ea typeface="けいふぉんと" panose="02000600000000000000" pitchFamily="2" charset="-128"/>
                </a:rPr>
                <a:t>アツ丸の二つの性質</a:t>
              </a:r>
              <a:endParaRPr kumimoji="1" lang="en-US" altLang="ja-JP" sz="3200" dirty="0" smtClean="0">
                <a:solidFill>
                  <a:srgbClr val="FF4343"/>
                </a:solidFill>
                <a:latin typeface="けいふぉんと" panose="02000600000000000000" pitchFamily="2" charset="-128"/>
                <a:ea typeface="けいふぉんと" panose="02000600000000000000" pitchFamily="2" charset="-128"/>
              </a:endParaRPr>
            </a:p>
          </p:txBody>
        </p:sp>
        <p:sp>
          <p:nvSpPr>
            <p:cNvPr id="14" name="テキスト ボックス 13"/>
            <p:cNvSpPr txBox="1"/>
            <p:nvPr/>
          </p:nvSpPr>
          <p:spPr>
            <a:xfrm>
              <a:off x="6454416" y="4469902"/>
              <a:ext cx="50030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3200" dirty="0" smtClean="0">
                  <a:latin typeface="けいふぉんと" panose="02000600000000000000" pitchFamily="2" charset="-128"/>
                  <a:ea typeface="けいふぉんと" panose="02000600000000000000" pitchFamily="2" charset="-128"/>
                </a:rPr>
                <a:t>・同じ色が揃うと爆発する</a:t>
              </a:r>
              <a:endParaRPr kumimoji="1" lang="ja-JP" altLang="en-US" sz="3200" dirty="0">
                <a:latin typeface="けいふぉんと" panose="02000600000000000000" pitchFamily="2" charset="-128"/>
                <a:ea typeface="けいふぉんと" panose="02000600000000000000" pitchFamily="2" charset="-128"/>
              </a:endParaRPr>
            </a:p>
          </p:txBody>
        </p:sp>
        <p:sp>
          <p:nvSpPr>
            <p:cNvPr id="15" name="テキスト ボックス 14"/>
            <p:cNvSpPr txBox="1"/>
            <p:nvPr/>
          </p:nvSpPr>
          <p:spPr>
            <a:xfrm>
              <a:off x="6448219" y="3481103"/>
              <a:ext cx="48820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3200" dirty="0" smtClean="0">
                  <a:latin typeface="けいふぉんと" panose="02000600000000000000" pitchFamily="2" charset="-128"/>
                  <a:ea typeface="けいふぉんと" panose="02000600000000000000" pitchFamily="2" charset="-128"/>
                </a:rPr>
                <a:t>・丸いものに集まる</a:t>
              </a:r>
              <a:endParaRPr kumimoji="1" lang="ja-JP" altLang="en-US" sz="3200" dirty="0">
                <a:latin typeface="けいふぉんと" panose="02000600000000000000" pitchFamily="2" charset="-128"/>
                <a:ea typeface="けいふぉんと" panose="02000600000000000000" pitchFamily="2" charset="-128"/>
              </a:endParaRPr>
            </a:p>
          </p:txBody>
        </p:sp>
      </p:grpSp>
      <p:pic>
        <p:nvPicPr>
          <p:cNvPr id="17" name="図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743" y="5331625"/>
            <a:ext cx="927133" cy="914957"/>
          </a:xfrm>
          <a:prstGeom prst="rect">
            <a:avLst/>
          </a:prstGeom>
        </p:spPr>
      </p:pic>
      <p:pic>
        <p:nvPicPr>
          <p:cNvPr id="18" name="図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47" y="582158"/>
            <a:ext cx="890808" cy="890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361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角丸四角形 1"/>
          <p:cNvSpPr/>
          <p:nvPr/>
        </p:nvSpPr>
        <p:spPr>
          <a:xfrm>
            <a:off x="480049" y="636282"/>
            <a:ext cx="6388584" cy="782561"/>
          </a:xfrm>
          <a:prstGeom prst="roundRect">
            <a:avLst/>
          </a:prstGeom>
          <a:solidFill>
            <a:srgbClr val="FFF3F6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599271" y="770696"/>
            <a:ext cx="6150139" cy="523220"/>
          </a:xfrm>
          <a:prstGeom prst="rect">
            <a:avLst/>
          </a:prstGeom>
          <a:solidFill>
            <a:srgbClr val="FAF789"/>
          </a:solidFill>
        </p:spPr>
        <p:txBody>
          <a:bodyPr wrap="square" rtlCol="0">
            <a:spAutoFit/>
          </a:bodyPr>
          <a:lstStyle/>
          <a:p>
            <a:r>
              <a:rPr lang="ja-JP" altLang="en-US" sz="28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　</a:t>
            </a:r>
            <a:r>
              <a:rPr lang="en-US" altLang="ja-JP" sz="28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	</a:t>
            </a:r>
            <a:r>
              <a:rPr lang="ja-JP" altLang="en-US" sz="28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「アツ丸」の操作方法</a:t>
            </a:r>
            <a:endParaRPr lang="ja-JP" altLang="en-US" sz="2800" dirty="0">
              <a:latin typeface="けいふぉんと" panose="02000600000000000000" pitchFamily="2" charset="-128"/>
              <a:ea typeface="けいふぉんと" panose="02000600000000000000" pitchFamily="2" charset="-128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877" y="1856199"/>
            <a:ext cx="4501405" cy="4501405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6606897" y="3111683"/>
            <a:ext cx="49167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スワイプした方向に回転</a:t>
            </a:r>
            <a:endParaRPr kumimoji="1" lang="ja-JP" altLang="en-US" sz="3200" dirty="0">
              <a:latin typeface="けいふぉんと" panose="02000600000000000000" pitchFamily="2" charset="-128"/>
              <a:ea typeface="けいふぉんと" panose="02000600000000000000" pitchFamily="2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5979576" y="2334248"/>
            <a:ext cx="22753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>
                <a:solidFill>
                  <a:srgbClr val="FF0000"/>
                </a:solidFill>
                <a:latin typeface="けいふぉんと" panose="02000600000000000000" pitchFamily="2" charset="-128"/>
                <a:ea typeface="けいふぉんと" panose="02000600000000000000" pitchFamily="2" charset="-128"/>
              </a:rPr>
              <a:t>ステージ</a:t>
            </a:r>
            <a:endParaRPr kumimoji="1" lang="ja-JP" altLang="en-US" sz="3200" dirty="0">
              <a:solidFill>
                <a:srgbClr val="FF0000"/>
              </a:solidFill>
              <a:latin typeface="けいふぉんと" panose="02000600000000000000" pitchFamily="2" charset="-128"/>
              <a:ea typeface="けいふぉんと" panose="02000600000000000000" pitchFamily="2" charset="-128"/>
            </a:endParaRP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4986" y="2065154"/>
            <a:ext cx="1148390" cy="853869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098" y="3330040"/>
            <a:ext cx="807739" cy="868131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4340" y="3868350"/>
            <a:ext cx="807739" cy="868131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344" y="3469969"/>
            <a:ext cx="1350874" cy="1333133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8117" y="3025551"/>
            <a:ext cx="1522128" cy="3313660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857" y="2944380"/>
            <a:ext cx="899132" cy="841992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3552" y="3364572"/>
            <a:ext cx="1067303" cy="999477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4401" y="3856875"/>
            <a:ext cx="1104661" cy="1065346"/>
          </a:xfrm>
          <a:prstGeom prst="rect">
            <a:avLst/>
          </a:prstGeom>
        </p:spPr>
      </p:pic>
      <p:sp>
        <p:nvSpPr>
          <p:cNvPr id="20" name="テキスト ボックス 19"/>
          <p:cNvSpPr txBox="1"/>
          <p:nvPr/>
        </p:nvSpPr>
        <p:spPr>
          <a:xfrm>
            <a:off x="6606897" y="4682381"/>
            <a:ext cx="623533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アメ玉と、</a:t>
            </a:r>
            <a:endParaRPr lang="en-US" altLang="ja-JP" sz="2800" dirty="0" smtClean="0">
              <a:latin typeface="けいふぉんと" panose="02000600000000000000" pitchFamily="2" charset="-128"/>
              <a:ea typeface="けいふぉんと" panose="02000600000000000000" pitchFamily="2" charset="-128"/>
            </a:endParaRPr>
          </a:p>
          <a:p>
            <a:r>
              <a:rPr lang="ja-JP" altLang="en-US" sz="28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アメ玉にくっついているアツ丸は</a:t>
            </a:r>
            <a:endParaRPr lang="en-US" altLang="ja-JP" sz="2800" dirty="0" smtClean="0">
              <a:latin typeface="けいふぉんと" panose="02000600000000000000" pitchFamily="2" charset="-128"/>
              <a:ea typeface="けいふぉんと" panose="02000600000000000000" pitchFamily="2" charset="-128"/>
            </a:endParaRPr>
          </a:p>
          <a:p>
            <a:r>
              <a:rPr lang="ja-JP" altLang="en-US" sz="28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回転しない！</a:t>
            </a:r>
            <a:endParaRPr kumimoji="1" lang="ja-JP" altLang="en-US" sz="2800" dirty="0">
              <a:latin typeface="けいふぉんと" panose="02000600000000000000" pitchFamily="2" charset="-128"/>
              <a:ea typeface="けいふぉんと" panose="02000600000000000000" pitchFamily="2" charset="-128"/>
            </a:endParaRPr>
          </a:p>
        </p:txBody>
      </p:sp>
      <p:pic>
        <p:nvPicPr>
          <p:cNvPr id="21" name="図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4566" y="560241"/>
            <a:ext cx="819766" cy="88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231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1.11111E-6 C 0.06901 1.11111E-6 0.125 0.05602 0.125 0.125 C 0.125 0.19398 0.06901 0.25 -6.25E-7 0.25 C -0.06901 0.25 -0.125 0.19398 -0.125 0.125 C -0.125 0.05602 -0.06901 1.11111E-6 -6.25E-7 1.11111E-6 Z " pathEditMode="relative" rAng="0" ptsTypes="AAAAA">
                                      <p:cBhvr>
                                        <p:cTn id="6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8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789 0.00926 L 0.08203 0.00926 C 0.10182 0.00926 0.12643 0.06226 0.12643 0.10578 C 0.12982 0.12893 0.11471 0.18634 0.10247 0.20463 C 0.0901 0.22245 0.0612 0.20416 0.05287 0.21574 " pathEditMode="relative" rAng="0" ptsTypes="AAAAA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40" y="10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角丸四角形 60"/>
          <p:cNvSpPr/>
          <p:nvPr/>
        </p:nvSpPr>
        <p:spPr>
          <a:xfrm>
            <a:off x="480049" y="636282"/>
            <a:ext cx="6388584" cy="782561"/>
          </a:xfrm>
          <a:prstGeom prst="roundRect">
            <a:avLst/>
          </a:prstGeom>
          <a:solidFill>
            <a:srgbClr val="FFF3F6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sp>
        <p:nvSpPr>
          <p:cNvPr id="62" name="テキスト ボックス 61"/>
          <p:cNvSpPr txBox="1"/>
          <p:nvPr/>
        </p:nvSpPr>
        <p:spPr>
          <a:xfrm>
            <a:off x="599271" y="770696"/>
            <a:ext cx="6150139" cy="523220"/>
          </a:xfrm>
          <a:prstGeom prst="rect">
            <a:avLst/>
          </a:prstGeom>
          <a:solidFill>
            <a:srgbClr val="FAF789"/>
          </a:solidFill>
        </p:spPr>
        <p:txBody>
          <a:bodyPr wrap="square" rtlCol="0">
            <a:spAutoFit/>
          </a:bodyPr>
          <a:lstStyle/>
          <a:p>
            <a:r>
              <a:rPr lang="ja-JP" altLang="en-US" sz="28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　</a:t>
            </a:r>
            <a:r>
              <a:rPr lang="en-US" altLang="ja-JP" sz="28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	</a:t>
            </a:r>
            <a:r>
              <a:rPr lang="ja-JP" altLang="en-US" sz="28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　「アツ丸」のルール</a:t>
            </a:r>
            <a:endParaRPr lang="ja-JP" altLang="en-US" sz="2800" dirty="0">
              <a:latin typeface="けいふぉんと" panose="02000600000000000000" pitchFamily="2" charset="-128"/>
              <a:ea typeface="けいふぉんと" panose="02000600000000000000" pitchFamily="2" charset="-128"/>
            </a:endParaRPr>
          </a:p>
        </p:txBody>
      </p:sp>
      <p:pic>
        <p:nvPicPr>
          <p:cNvPr id="63" name="図 6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4094" y="1813346"/>
            <a:ext cx="4662692" cy="4662692"/>
          </a:xfrm>
          <a:prstGeom prst="rect">
            <a:avLst/>
          </a:prstGeom>
        </p:spPr>
      </p:pic>
      <p:pic>
        <p:nvPicPr>
          <p:cNvPr id="71" name="図 7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13154" y="2361801"/>
            <a:ext cx="813995" cy="813995"/>
          </a:xfrm>
          <a:prstGeom prst="rect">
            <a:avLst/>
          </a:prstGeom>
        </p:spPr>
      </p:pic>
      <p:pic>
        <p:nvPicPr>
          <p:cNvPr id="64" name="図 6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33517" y="2712278"/>
            <a:ext cx="813995" cy="813995"/>
          </a:xfrm>
          <a:prstGeom prst="rect">
            <a:avLst/>
          </a:prstGeom>
        </p:spPr>
      </p:pic>
      <p:pic>
        <p:nvPicPr>
          <p:cNvPr id="66" name="図 6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394928" y="2886047"/>
            <a:ext cx="976157" cy="976157"/>
          </a:xfrm>
          <a:prstGeom prst="rect">
            <a:avLst/>
          </a:prstGeom>
        </p:spPr>
      </p:pic>
      <p:pic>
        <p:nvPicPr>
          <p:cNvPr id="67" name="図 6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10781" y="3160840"/>
            <a:ext cx="927726" cy="927726"/>
          </a:xfrm>
          <a:prstGeom prst="rect">
            <a:avLst/>
          </a:prstGeom>
        </p:spPr>
      </p:pic>
      <p:pic>
        <p:nvPicPr>
          <p:cNvPr id="70" name="図 6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1526" y="3447002"/>
            <a:ext cx="1413949" cy="1395379"/>
          </a:xfrm>
          <a:prstGeom prst="rect">
            <a:avLst/>
          </a:prstGeom>
        </p:spPr>
      </p:pic>
      <p:pic>
        <p:nvPicPr>
          <p:cNvPr id="68" name="図 6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391" y="4117473"/>
            <a:ext cx="951199" cy="951199"/>
          </a:xfrm>
          <a:prstGeom prst="rect">
            <a:avLst/>
          </a:prstGeom>
        </p:spPr>
      </p:pic>
      <p:pic>
        <p:nvPicPr>
          <p:cNvPr id="69" name="図 6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8731" y="4541765"/>
            <a:ext cx="828259" cy="828259"/>
          </a:xfrm>
          <a:prstGeom prst="rect">
            <a:avLst/>
          </a:prstGeom>
        </p:spPr>
      </p:pic>
      <p:pic>
        <p:nvPicPr>
          <p:cNvPr id="65" name="図 6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5350" y="4814435"/>
            <a:ext cx="822409" cy="822409"/>
          </a:xfrm>
          <a:prstGeom prst="rect">
            <a:avLst/>
          </a:prstGeom>
        </p:spPr>
      </p:pic>
      <p:pic>
        <p:nvPicPr>
          <p:cNvPr id="72" name="図 7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618" y="5068672"/>
            <a:ext cx="818862" cy="818862"/>
          </a:xfrm>
          <a:prstGeom prst="rect">
            <a:avLst/>
          </a:prstGeom>
        </p:spPr>
      </p:pic>
      <p:sp>
        <p:nvSpPr>
          <p:cNvPr id="73" name="テキスト ボックス 72"/>
          <p:cNvSpPr txBox="1"/>
          <p:nvPr/>
        </p:nvSpPr>
        <p:spPr>
          <a:xfrm>
            <a:off x="6636767" y="2985041"/>
            <a:ext cx="56591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アツ丸が</a:t>
            </a:r>
            <a:r>
              <a:rPr kumimoji="1" lang="ja-JP" altLang="en-US" sz="3600" dirty="0" smtClean="0">
                <a:solidFill>
                  <a:srgbClr val="FF0000"/>
                </a:solidFill>
                <a:latin typeface="けいふぉんと" panose="02000600000000000000" pitchFamily="2" charset="-128"/>
                <a:ea typeface="けいふぉんと" panose="02000600000000000000" pitchFamily="2" charset="-128"/>
              </a:rPr>
              <a:t>ステージの端</a:t>
            </a:r>
            <a:r>
              <a:rPr kumimoji="1" lang="ja-JP" altLang="en-US" sz="36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まで詰まってしまうと</a:t>
            </a:r>
            <a:endParaRPr kumimoji="1" lang="en-US" altLang="ja-JP" sz="3600" dirty="0" smtClean="0">
              <a:latin typeface="けいふぉんと" panose="02000600000000000000" pitchFamily="2" charset="-128"/>
              <a:ea typeface="けいふぉんと" panose="02000600000000000000" pitchFamily="2" charset="-128"/>
            </a:endParaRPr>
          </a:p>
          <a:p>
            <a:r>
              <a:rPr kumimoji="1" lang="ja-JP" altLang="en-US" sz="3600" dirty="0" smtClean="0">
                <a:solidFill>
                  <a:srgbClr val="FF0000"/>
                </a:solidFill>
                <a:latin typeface="けいふぉんと" panose="02000600000000000000" pitchFamily="2" charset="-128"/>
                <a:ea typeface="けいふぉんと" panose="02000600000000000000" pitchFamily="2" charset="-128"/>
              </a:rPr>
              <a:t>ゲームオーバー！</a:t>
            </a:r>
            <a:endParaRPr kumimoji="1" lang="ja-JP" altLang="en-US" sz="3600" dirty="0">
              <a:solidFill>
                <a:srgbClr val="FF0000"/>
              </a:solidFill>
              <a:latin typeface="けいふぉんと" panose="02000600000000000000" pitchFamily="2" charset="-128"/>
              <a:ea typeface="けいふぉんと" panose="02000600000000000000" pitchFamily="2" charset="-128"/>
            </a:endParaRPr>
          </a:p>
        </p:txBody>
      </p:sp>
      <p:pic>
        <p:nvPicPr>
          <p:cNvPr id="75" name="図 7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826" y="580343"/>
            <a:ext cx="894437" cy="894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07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角丸四角形 1"/>
          <p:cNvSpPr/>
          <p:nvPr/>
        </p:nvSpPr>
        <p:spPr>
          <a:xfrm>
            <a:off x="480049" y="636282"/>
            <a:ext cx="6388584" cy="782561"/>
          </a:xfrm>
          <a:prstGeom prst="roundRect">
            <a:avLst/>
          </a:prstGeom>
          <a:solidFill>
            <a:srgbClr val="FFF3F6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599271" y="770696"/>
            <a:ext cx="6150139" cy="523220"/>
          </a:xfrm>
          <a:prstGeom prst="rect">
            <a:avLst/>
          </a:prstGeom>
          <a:solidFill>
            <a:srgbClr val="FAF789"/>
          </a:solidFill>
        </p:spPr>
        <p:txBody>
          <a:bodyPr wrap="square" rtlCol="0">
            <a:spAutoFit/>
          </a:bodyPr>
          <a:lstStyle/>
          <a:p>
            <a:r>
              <a:rPr lang="ja-JP" altLang="en-US" sz="28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　</a:t>
            </a:r>
            <a:r>
              <a:rPr lang="en-US" altLang="ja-JP" sz="28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	</a:t>
            </a:r>
            <a:r>
              <a:rPr lang="ja-JP" altLang="en-US" sz="2800" dirty="0" smtClean="0">
                <a:latin typeface="けいふぉんと" panose="02000600000000000000" pitchFamily="2" charset="-128"/>
                <a:ea typeface="けいふぉんと" panose="02000600000000000000" pitchFamily="2" charset="-128"/>
              </a:rPr>
              <a:t>「アツ丸」のデモ動画</a:t>
            </a:r>
            <a:endParaRPr lang="ja-JP" altLang="en-US" sz="2800" dirty="0">
              <a:latin typeface="けいふぉんと" panose="02000600000000000000" pitchFamily="2" charset="-128"/>
              <a:ea typeface="けいふぉんと" panose="02000600000000000000" pitchFamily="2" charset="-128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2098623" y="1573967"/>
            <a:ext cx="8409482" cy="481184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アツ丸動画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64130" y="1688168"/>
            <a:ext cx="8102299" cy="4553986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4566" y="560241"/>
            <a:ext cx="819766" cy="88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26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6228</TotalTime>
  <Words>176</Words>
  <Application>Microsoft Office PowerPoint</Application>
  <PresentationFormat>ワイド画面</PresentationFormat>
  <Paragraphs>39</Paragraphs>
  <Slides>9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6" baseType="lpstr">
      <vt:lpstr>けいふぉんと</vt:lpstr>
      <vt:lpstr>Calibri</vt:lpstr>
      <vt:lpstr>じゆうちょうフォント</vt:lpstr>
      <vt:lpstr>Arial</vt:lpstr>
      <vt:lpstr>ＭＳ Ｐゴシック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root</dc:creator>
  <cp:lastModifiedBy>root</cp:lastModifiedBy>
  <cp:revision>1097</cp:revision>
  <dcterms:created xsi:type="dcterms:W3CDTF">2016-12-06T02:22:53Z</dcterms:created>
  <dcterms:modified xsi:type="dcterms:W3CDTF">2017-01-25T00:26:25Z</dcterms:modified>
</cp:coreProperties>
</file>