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6" r:id="rId1"/>
  </p:sldMasterIdLst>
  <p:notesMasterIdLst>
    <p:notesMasterId r:id="rId4"/>
  </p:notesMasterIdLst>
  <p:sldIdLst>
    <p:sldId id="307" r:id="rId2"/>
    <p:sldId id="306" r:id="rId3"/>
  </p:sldIdLst>
  <p:sldSz cx="10688638" cy="7562850"/>
  <p:notesSz cx="6807200" cy="9939338"/>
  <p:defaultTextStyle>
    <a:defPPr>
      <a:defRPr lang="ja-JP"/>
    </a:defPPr>
    <a:lvl1pPr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3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FA1"/>
    <a:srgbClr val="4BB5C5"/>
    <a:srgbClr val="CDECF1"/>
    <a:srgbClr val="C2DCE6"/>
    <a:srgbClr val="C5E2F0"/>
    <a:srgbClr val="C5E2FA"/>
    <a:srgbClr val="133176"/>
    <a:srgbClr val="BA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90" y="318"/>
      </p:cViewPr>
      <p:guideLst>
        <p:guide orient="horz" pos="2403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3372DC-E503-4CD8-A6A5-43976026B4DE}" type="datetime1">
              <a:rPr lang="ja-JP" altLang="en-US"/>
              <a:pPr>
                <a:defRPr/>
              </a:pPr>
              <a:t>2020/5/29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6125"/>
            <a:ext cx="52641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E8A1E1-39FB-44CF-9D7C-A4D12445AC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891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96888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1224" indent="-284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1201" indent="-2269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8314" indent="-2269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429" indent="-2269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2545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69658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6773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3887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846DD-7A98-427F-B4E4-B120AD480C1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2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15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1224" indent="-284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1201" indent="-2269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8314" indent="-2269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429" indent="-2269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2545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69658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6773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3887" indent="-2269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846DD-7A98-427F-B4E4-B120AD480C1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2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30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91" y="2349645"/>
            <a:ext cx="9085342" cy="1621111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33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1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4F5E252-095E-467B-929B-23B47A18D853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073005" y="6993887"/>
            <a:ext cx="2494016" cy="402652"/>
          </a:xfrm>
        </p:spPr>
        <p:txBody>
          <a:bodyPr/>
          <a:lstStyle>
            <a:lvl1pPr>
              <a:defRPr sz="1942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513E78-F7BE-489C-BC71-9D577CF66E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655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E78FBE-24B1-49A9-B588-C37ECE5A7F54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BD2903-4EEF-44F2-A0E6-69AA4B3CB6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806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49262" y="302947"/>
            <a:ext cx="2404944" cy="645293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478" y="302947"/>
            <a:ext cx="7036687" cy="645293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3D29F2E-D0F6-482D-A152-E0BBED033E12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DC108D-F00F-4154-8B6D-087E5D1DE8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152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013A9E7-D3AA-4BB7-B063-146A9EF121D6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043885" y="7025398"/>
            <a:ext cx="2494016" cy="40265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9EBC1E-364B-4966-8E20-AA651463DF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137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77" y="4860000"/>
            <a:ext cx="9085342" cy="1502067"/>
          </a:xfrm>
        </p:spPr>
        <p:txBody>
          <a:bodyPr anchor="t"/>
          <a:lstStyle>
            <a:lvl1pPr algn="l">
              <a:defRPr sz="4208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377" y="3205469"/>
            <a:ext cx="9085342" cy="1654373"/>
          </a:xfrm>
        </p:spPr>
        <p:txBody>
          <a:bodyPr anchor="b"/>
          <a:lstStyle>
            <a:lvl1pPr marL="0" indent="0">
              <a:buNone/>
              <a:defRPr sz="2158">
                <a:solidFill>
                  <a:schemeClr val="tx1">
                    <a:tint val="75000"/>
                  </a:schemeClr>
                </a:solidFill>
              </a:defRPr>
            </a:lvl1pPr>
            <a:lvl2pPr marL="492629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2pPr>
            <a:lvl3pPr marL="985256" indent="0">
              <a:buNone/>
              <a:defRPr sz="1726">
                <a:solidFill>
                  <a:schemeClr val="tx1">
                    <a:tint val="75000"/>
                  </a:schemeClr>
                </a:solidFill>
              </a:defRPr>
            </a:lvl3pPr>
            <a:lvl4pPr marL="147788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051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314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5577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4839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102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A752BB-E06C-45C9-9BBE-170E9752BBC7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FE7A5C-3C71-486D-86F5-ECFCBADCB9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813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477" y="1764672"/>
            <a:ext cx="4720815" cy="4991131"/>
          </a:xfrm>
        </p:spPr>
        <p:txBody>
          <a:bodyPr/>
          <a:lstStyle>
            <a:lvl1pPr>
              <a:defRPr sz="3021"/>
            </a:lvl1pPr>
            <a:lvl2pPr>
              <a:defRPr sz="2590"/>
            </a:lvl2pPr>
            <a:lvl3pPr>
              <a:defRPr sz="2158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3391" y="1764672"/>
            <a:ext cx="4720815" cy="4991131"/>
          </a:xfrm>
        </p:spPr>
        <p:txBody>
          <a:bodyPr/>
          <a:lstStyle>
            <a:lvl1pPr>
              <a:defRPr sz="3021"/>
            </a:lvl1pPr>
            <a:lvl2pPr>
              <a:defRPr sz="2590"/>
            </a:lvl2pPr>
            <a:lvl3pPr>
              <a:defRPr sz="2158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87D2204-B266-44B0-A2E0-3DFBCD6B9E2A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949AA0-F521-4410-B195-50E4BEE72C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766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82" y="1692891"/>
            <a:ext cx="4722671" cy="705515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2629" indent="0">
              <a:buNone/>
              <a:defRPr sz="2158" b="1"/>
            </a:lvl2pPr>
            <a:lvl3pPr marL="985256" indent="0">
              <a:buNone/>
              <a:defRPr sz="1942" b="1"/>
            </a:lvl3pPr>
            <a:lvl4pPr marL="1477886" indent="0">
              <a:buNone/>
              <a:defRPr sz="1726" b="1"/>
            </a:lvl4pPr>
            <a:lvl5pPr marL="1970512" indent="0">
              <a:buNone/>
              <a:defRPr sz="1726" b="1"/>
            </a:lvl5pPr>
            <a:lvl6pPr marL="2463143" indent="0">
              <a:buNone/>
              <a:defRPr sz="1726" b="1"/>
            </a:lvl6pPr>
            <a:lvl7pPr marL="2955772" indent="0">
              <a:buNone/>
              <a:defRPr sz="1726" b="1"/>
            </a:lvl7pPr>
            <a:lvl8pPr marL="3448399" indent="0">
              <a:buNone/>
              <a:defRPr sz="1726" b="1"/>
            </a:lvl8pPr>
            <a:lvl9pPr marL="3941026" indent="0">
              <a:buNone/>
              <a:defRPr sz="1726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82" y="2398404"/>
            <a:ext cx="4722671" cy="4357393"/>
          </a:xfrm>
        </p:spPr>
        <p:txBody>
          <a:bodyPr/>
          <a:lstStyle>
            <a:lvl1pPr>
              <a:defRPr sz="2590"/>
            </a:lvl1pPr>
            <a:lvl2pPr>
              <a:defRPr sz="2158"/>
            </a:lvl2pPr>
            <a:lvl3pPr>
              <a:defRPr sz="1942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728" y="1692891"/>
            <a:ext cx="4724527" cy="705515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2629" indent="0">
              <a:buNone/>
              <a:defRPr sz="2158" b="1"/>
            </a:lvl2pPr>
            <a:lvl3pPr marL="985256" indent="0">
              <a:buNone/>
              <a:defRPr sz="1942" b="1"/>
            </a:lvl3pPr>
            <a:lvl4pPr marL="1477886" indent="0">
              <a:buNone/>
              <a:defRPr sz="1726" b="1"/>
            </a:lvl4pPr>
            <a:lvl5pPr marL="1970512" indent="0">
              <a:buNone/>
              <a:defRPr sz="1726" b="1"/>
            </a:lvl5pPr>
            <a:lvl6pPr marL="2463143" indent="0">
              <a:buNone/>
              <a:defRPr sz="1726" b="1"/>
            </a:lvl6pPr>
            <a:lvl7pPr marL="2955772" indent="0">
              <a:buNone/>
              <a:defRPr sz="1726" b="1"/>
            </a:lvl7pPr>
            <a:lvl8pPr marL="3448399" indent="0">
              <a:buNone/>
              <a:defRPr sz="1726" b="1"/>
            </a:lvl8pPr>
            <a:lvl9pPr marL="3941026" indent="0">
              <a:buNone/>
              <a:defRPr sz="1726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728" y="2398404"/>
            <a:ext cx="4724527" cy="4357393"/>
          </a:xfrm>
        </p:spPr>
        <p:txBody>
          <a:bodyPr/>
          <a:lstStyle>
            <a:lvl1pPr>
              <a:defRPr sz="2590"/>
            </a:lvl1pPr>
            <a:lvl2pPr>
              <a:defRPr sz="2158"/>
            </a:lvl2pPr>
            <a:lvl3pPr>
              <a:defRPr sz="1942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240BEB8-6E76-4B60-B1BD-4C018E5E07E1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7837DB-4E95-4498-9999-9D765BC01D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AC90384-E242-486D-BA9D-81D19E43EA40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73FDB9-9993-4F1B-BDF0-52C9D34E84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156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8CA4388-F147-4088-A543-70ED885BD1D7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634BC-BB81-41BC-BEF1-34D7D2594B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99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41" y="301115"/>
            <a:ext cx="3516489" cy="1281483"/>
          </a:xfrm>
        </p:spPr>
        <p:txBody>
          <a:bodyPr anchor="b"/>
          <a:lstStyle>
            <a:lvl1pPr algn="l">
              <a:defRPr sz="2158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005" y="301187"/>
            <a:ext cx="5975245" cy="6454683"/>
          </a:xfrm>
        </p:spPr>
        <p:txBody>
          <a:bodyPr/>
          <a:lstStyle>
            <a:lvl1pPr>
              <a:defRPr sz="3453"/>
            </a:lvl1pPr>
            <a:lvl2pPr>
              <a:defRPr sz="3021"/>
            </a:lvl2pPr>
            <a:lvl3pPr>
              <a:defRPr sz="2590"/>
            </a:lvl3pPr>
            <a:lvl4pPr>
              <a:defRPr sz="2158"/>
            </a:lvl4pPr>
            <a:lvl5pPr>
              <a:defRPr sz="2158"/>
            </a:lvl5pPr>
            <a:lvl6pPr>
              <a:defRPr sz="2158"/>
            </a:lvl6pPr>
            <a:lvl7pPr>
              <a:defRPr sz="2158"/>
            </a:lvl7pPr>
            <a:lvl8pPr>
              <a:defRPr sz="2158"/>
            </a:lvl8pPr>
            <a:lvl9pPr>
              <a:defRPr sz="2158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41" y="1582601"/>
            <a:ext cx="3516489" cy="5173200"/>
          </a:xfrm>
        </p:spPr>
        <p:txBody>
          <a:bodyPr/>
          <a:lstStyle>
            <a:lvl1pPr marL="0" indent="0">
              <a:buNone/>
              <a:defRPr sz="1511"/>
            </a:lvl1pPr>
            <a:lvl2pPr marL="492629" indent="0">
              <a:buNone/>
              <a:defRPr sz="1295"/>
            </a:lvl2pPr>
            <a:lvl3pPr marL="985256" indent="0">
              <a:buNone/>
              <a:defRPr sz="1079"/>
            </a:lvl3pPr>
            <a:lvl4pPr marL="1477886" indent="0">
              <a:buNone/>
              <a:defRPr sz="971"/>
            </a:lvl4pPr>
            <a:lvl5pPr marL="1970512" indent="0">
              <a:buNone/>
              <a:defRPr sz="971"/>
            </a:lvl5pPr>
            <a:lvl6pPr marL="2463143" indent="0">
              <a:buNone/>
              <a:defRPr sz="971"/>
            </a:lvl6pPr>
            <a:lvl7pPr marL="2955772" indent="0">
              <a:buNone/>
              <a:defRPr sz="971"/>
            </a:lvl7pPr>
            <a:lvl8pPr marL="3448399" indent="0">
              <a:buNone/>
              <a:defRPr sz="971"/>
            </a:lvl8pPr>
            <a:lvl9pPr marL="3941026" indent="0">
              <a:buNone/>
              <a:defRPr sz="97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75B0059-09F4-4435-91C9-91742EF7C744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D67378-610B-4BCC-A875-759A355A8B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379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158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453"/>
            </a:lvl1pPr>
            <a:lvl2pPr marL="492629" indent="0">
              <a:buNone/>
              <a:defRPr sz="3021"/>
            </a:lvl2pPr>
            <a:lvl3pPr marL="985256" indent="0">
              <a:buNone/>
              <a:defRPr sz="2590"/>
            </a:lvl3pPr>
            <a:lvl4pPr marL="1477886" indent="0">
              <a:buNone/>
              <a:defRPr sz="2158"/>
            </a:lvl4pPr>
            <a:lvl5pPr marL="1970512" indent="0">
              <a:buNone/>
              <a:defRPr sz="2158"/>
            </a:lvl5pPr>
            <a:lvl6pPr marL="2463143" indent="0">
              <a:buNone/>
              <a:defRPr sz="2158"/>
            </a:lvl6pPr>
            <a:lvl7pPr marL="2955772" indent="0">
              <a:buNone/>
              <a:defRPr sz="2158"/>
            </a:lvl7pPr>
            <a:lvl8pPr marL="3448399" indent="0">
              <a:buNone/>
              <a:defRPr sz="2158"/>
            </a:lvl8pPr>
            <a:lvl9pPr marL="3941026" indent="0">
              <a:buNone/>
              <a:defRPr sz="2158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11"/>
            </a:lvl1pPr>
            <a:lvl2pPr marL="492629" indent="0">
              <a:buNone/>
              <a:defRPr sz="1295"/>
            </a:lvl2pPr>
            <a:lvl3pPr marL="985256" indent="0">
              <a:buNone/>
              <a:defRPr sz="1079"/>
            </a:lvl3pPr>
            <a:lvl4pPr marL="1477886" indent="0">
              <a:buNone/>
              <a:defRPr sz="971"/>
            </a:lvl4pPr>
            <a:lvl5pPr marL="1970512" indent="0">
              <a:buNone/>
              <a:defRPr sz="971"/>
            </a:lvl5pPr>
            <a:lvl6pPr marL="2463143" indent="0">
              <a:buNone/>
              <a:defRPr sz="971"/>
            </a:lvl6pPr>
            <a:lvl7pPr marL="2955772" indent="0">
              <a:buNone/>
              <a:defRPr sz="971"/>
            </a:lvl7pPr>
            <a:lvl8pPr marL="3448399" indent="0">
              <a:buNone/>
              <a:defRPr sz="971"/>
            </a:lvl8pPr>
            <a:lvl9pPr marL="3941026" indent="0">
              <a:buNone/>
              <a:defRPr sz="97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78F5FED-5036-44E1-8A59-AE6A024FBFE1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2F71B6-BDD3-41C7-BA6F-C190490EDF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204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7" rIns="91312" bIns="4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534432" y="1764666"/>
            <a:ext cx="9619774" cy="49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7" rIns="91312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91312" tIns="45657" rIns="91312" bIns="4565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95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D806926C-6EE2-4DBD-ADC2-C9C62256C949}" type="datetime1">
              <a:rPr lang="ja-JP" altLang="en-US"/>
              <a:pPr>
                <a:defRPr/>
              </a:pPr>
              <a:t>2020/5/29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91312" tIns="45657" rIns="91312" bIns="4565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95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970230" y="6993887"/>
            <a:ext cx="2494016" cy="402652"/>
          </a:xfrm>
          <a:prstGeom prst="rect">
            <a:avLst/>
          </a:prstGeom>
        </p:spPr>
        <p:txBody>
          <a:bodyPr vert="horz" wrap="square" lIns="91312" tIns="45657" rIns="91312" bIns="4565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2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ABCA13-3938-4B73-9BE2-993B2AFB1C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568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590" b="1" kern="1200">
          <a:solidFill>
            <a:srgbClr val="002060"/>
          </a:solidFill>
          <a:latin typeface="+mj-ea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590" b="1">
          <a:solidFill>
            <a:srgbClr val="002060"/>
          </a:solidFill>
          <a:latin typeface="ＭＳ Ｐゴシック" charset="-128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590" b="1">
          <a:solidFill>
            <a:srgbClr val="002060"/>
          </a:solidFill>
          <a:latin typeface="ＭＳ Ｐゴシック" charset="-128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590" b="1">
          <a:solidFill>
            <a:srgbClr val="002060"/>
          </a:solidFill>
          <a:latin typeface="ＭＳ Ｐゴシック" charset="-128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590" b="1">
          <a:solidFill>
            <a:srgbClr val="002060"/>
          </a:solidFill>
          <a:latin typeface="ＭＳ Ｐゴシック" charset="-128"/>
          <a:ea typeface="ＭＳ Ｐゴシック" charset="-128"/>
        </a:defRPr>
      </a:lvl5pPr>
      <a:lvl6pPr marL="492629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85256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477886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970512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68277" indent="-3682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453" kern="1200">
          <a:solidFill>
            <a:schemeClr val="tx1"/>
          </a:solidFill>
          <a:latin typeface="+mn-lt"/>
          <a:ea typeface="+mn-ea"/>
          <a:cs typeface="+mn-cs"/>
        </a:defRPr>
      </a:lvl1pPr>
      <a:lvl2pPr marL="799931" indent="-30661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021" kern="1200">
          <a:solidFill>
            <a:schemeClr val="tx1"/>
          </a:solidFill>
          <a:latin typeface="+mn-lt"/>
          <a:ea typeface="+mn-ea"/>
          <a:cs typeface="+mn-cs"/>
        </a:defRPr>
      </a:lvl2pPr>
      <a:lvl3pPr marL="1229871" indent="-2449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3190" indent="-2449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4pPr>
      <a:lvl5pPr marL="2216509" indent="-2449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5pPr>
      <a:lvl6pPr marL="2709459" indent="-246314" algn="l" defTabSz="985256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6pPr>
      <a:lvl7pPr marL="3202086" indent="-246314" algn="l" defTabSz="985256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7pPr>
      <a:lvl8pPr marL="3694712" indent="-246314" algn="l" defTabSz="985256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8pPr>
      <a:lvl9pPr marL="4187344" indent="-246314" algn="l" defTabSz="985256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1pPr>
      <a:lvl2pPr marL="492629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2pPr>
      <a:lvl3pPr marL="985256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3pPr>
      <a:lvl4pPr marL="1477886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4pPr>
      <a:lvl5pPr marL="1970512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5pPr>
      <a:lvl6pPr marL="2463143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6pPr>
      <a:lvl7pPr marL="2955772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7pPr>
      <a:lvl8pPr marL="3448399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8pPr>
      <a:lvl9pPr marL="3941026" algn="l" defTabSz="985256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テキスト ボックス 3"/>
          <p:cNvSpPr txBox="1">
            <a:spLocks noChangeArrowheads="1"/>
          </p:cNvSpPr>
          <p:nvPr/>
        </p:nvSpPr>
        <p:spPr bwMode="auto">
          <a:xfrm>
            <a:off x="423333" y="1420848"/>
            <a:ext cx="9832775" cy="17512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986638">
              <a:lnSpc>
                <a:spcPct val="110000"/>
              </a:lnSpc>
              <a:defRPr/>
            </a:pP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在籍する学生障害者の種類と人数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上記学生に対する支援概要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1991" y="720433"/>
            <a:ext cx="10688638" cy="75369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lIns="98641" tIns="49321" rIns="98641" bIns="49321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986638" eaLnBrk="1" hangingPunct="1">
              <a:spcBef>
                <a:spcPct val="0"/>
              </a:spcBef>
              <a:buNone/>
              <a:defRPr/>
            </a:pPr>
            <a:endParaRPr lang="ja-JP" altLang="en-US" sz="1942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2772" name="正方形/長方形 3"/>
          <p:cNvSpPr>
            <a:spLocks noChangeArrowheads="1"/>
          </p:cNvSpPr>
          <p:nvPr/>
        </p:nvSpPr>
        <p:spPr bwMode="auto">
          <a:xfrm>
            <a:off x="0" y="211694"/>
            <a:ext cx="10688638" cy="4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26" tIns="49264" rIns="98526" bIns="49264">
            <a:spAutoFit/>
          </a:bodyPr>
          <a:lstStyle/>
          <a:p>
            <a:pPr algn="ctr" defTabSz="986638" eaLnBrk="1" hangingPunct="1">
              <a:defRPr/>
            </a:pP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専修学校における遠隔教育の障害者対応（合理的配慮）の取組事例</a:t>
            </a:r>
            <a:endParaRPr lang="en-US" altLang="ja-JP" sz="24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0411" y="1209880"/>
            <a:ext cx="10351797" cy="6142897"/>
          </a:xfrm>
          <a:prstGeom prst="roundRect">
            <a:avLst>
              <a:gd name="adj" fmla="val 696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6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942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18159" y="909626"/>
            <a:ext cx="3574908" cy="39739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defTabSz="986638">
              <a:defRPr/>
            </a:pPr>
            <a:r>
              <a:rPr lang="ja-JP" altLang="en-US" sz="1726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（学校名）／（都道府県）</a:t>
            </a: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5461542" y="3693589"/>
            <a:ext cx="4794566" cy="32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支援の具体</a:t>
            </a:r>
            <a:r>
              <a:rPr lang="ja-JP" altLang="en-US" sz="1600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的的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423333" y="3732028"/>
            <a:ext cx="5038209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障害の種類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配慮の申出の内容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どのような場面での配慮か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支援実施者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支援の体制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39921" y="3220743"/>
            <a:ext cx="9832775" cy="3564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●遠隔教育障害者対応の具体的な事例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23333" y="3676656"/>
            <a:ext cx="9849363" cy="348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32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テキスト ボックス 3"/>
          <p:cNvSpPr txBox="1">
            <a:spLocks noChangeArrowheads="1"/>
          </p:cNvSpPr>
          <p:nvPr/>
        </p:nvSpPr>
        <p:spPr bwMode="auto">
          <a:xfrm>
            <a:off x="322226" y="1261542"/>
            <a:ext cx="10043992" cy="17173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在籍する学生障害者の種類と人数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視覚障害　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　　　聴覚・言語障害　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　　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肢体不自由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　発達障害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上記学生に対する支援概要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視覚障害・・・・・講義録音許可、教室内座席配慮、</a:t>
            </a:r>
            <a:r>
              <a:rPr lang="zh-TW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学習指導（学習方法等）</a:t>
            </a:r>
            <a:r>
              <a:rPr lang="ja-JP" altLang="en-US" sz="1200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進路・就職指導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聴覚・言語障害・・ノートテイク、教室内座席配慮</a:t>
            </a:r>
            <a:r>
              <a:rPr lang="ja-JP" altLang="en-US" sz="12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、講義手話担当配置、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学習指導（履修方法、学習方法等）、進路・就職指導　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肢体不自由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・・・・ノートテイク、教室内座席配慮、学習指導（履修方法、学習方法等）、進路・就職指導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発達障害・・・・・教室内座席配慮、学習指導（履修方法、学習方法等）、進路・就職指導、社会的スキル指導（対人関係、自己管理等）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1991" y="720433"/>
            <a:ext cx="10688638" cy="75369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lIns="98641" tIns="49321" rIns="98641" bIns="49321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986638" eaLnBrk="1" hangingPunct="1">
              <a:spcBef>
                <a:spcPct val="0"/>
              </a:spcBef>
              <a:buNone/>
              <a:defRPr/>
            </a:pPr>
            <a:endParaRPr lang="ja-JP" altLang="en-US" sz="1942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2772" name="正方形/長方形 3"/>
          <p:cNvSpPr>
            <a:spLocks noChangeArrowheads="1"/>
          </p:cNvSpPr>
          <p:nvPr/>
        </p:nvSpPr>
        <p:spPr bwMode="auto">
          <a:xfrm>
            <a:off x="439921" y="194699"/>
            <a:ext cx="10688638" cy="4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26" tIns="49264" rIns="98526" bIns="49264">
            <a:spAutoFit/>
          </a:bodyPr>
          <a:lstStyle/>
          <a:p>
            <a:pPr algn="ctr" defTabSz="986638" eaLnBrk="1" hangingPunct="1">
              <a:defRPr/>
            </a:pP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専修学校における遠隔教育の障害者対応（合理的配慮）の取組事例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80411" y="1042102"/>
            <a:ext cx="10351797" cy="6310675"/>
          </a:xfrm>
          <a:prstGeom prst="roundRect">
            <a:avLst>
              <a:gd name="adj" fmla="val 696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6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942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18159" y="837202"/>
            <a:ext cx="3139198" cy="39739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defTabSz="986638">
              <a:defRPr/>
            </a:pPr>
            <a:r>
              <a:rPr lang="ja-JP" altLang="en-US" sz="1726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（学校名）／（都道府県）</a:t>
            </a: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5461542" y="3551087"/>
            <a:ext cx="2587232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支援の具体的内容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通常授業においては、チューター等を配置し、テキスト、プリントの該当箇所を指摘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ラーニング講座においては、講師の説明を文章にして、映像画面の右側に表示、説明に合わせて該当箇所の文章の色を変えることで対応をした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389467" y="3538728"/>
            <a:ext cx="5038209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障害の種類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聴覚・言語障害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配慮の申出の内容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講義に関して、テキスト、プリントのどの部分を見るのか適宜指摘してほしい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どのような場面での配慮か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通常授業、遠隔教育（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e-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ラーニング）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支援実施者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担当教員・チューター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支援の体制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障害者支援センター（職員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名）を設置している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86638">
              <a:lnSpc>
                <a:spcPct val="110000"/>
              </a:lnSpc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センターと学生支援課および学外アドバイザーと連携して、実施者の支援を行う体制を整えている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2226" y="3115307"/>
            <a:ext cx="10043992" cy="3564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●遠隔教育障害者対応の具体的な事例</a:t>
            </a:r>
            <a:endParaRPr kumimoji="1" lang="ja-JP" altLang="en-US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322227" y="3561312"/>
            <a:ext cx="10043992" cy="3603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1992" y="0"/>
            <a:ext cx="1190276" cy="4741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記入例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471" y="5525658"/>
            <a:ext cx="2454966" cy="14907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17" y="3784189"/>
            <a:ext cx="2460219" cy="17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45379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176</TotalTime>
  <Words>458</Words>
  <Application>Microsoft Office PowerPoint</Application>
  <PresentationFormat>ユーザー設定</PresentationFormat>
  <Paragraphs>54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8_Office テーマ</vt:lpstr>
      <vt:lpstr>PowerPoint プレゼンテーション</vt:lpstr>
      <vt:lpstr>PowerPoint プレゼンテーション</vt:lpstr>
    </vt:vector>
  </TitlesOfParts>
  <Company>MEXT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jenc 003</cp:lastModifiedBy>
  <cp:revision>42</cp:revision>
  <cp:lastPrinted>2020-04-15T07:26:31Z</cp:lastPrinted>
  <dcterms:created xsi:type="dcterms:W3CDTF">2020-03-30T02:49:17Z</dcterms:created>
  <dcterms:modified xsi:type="dcterms:W3CDTF">2020-05-29T02:42:39Z</dcterms:modified>
</cp:coreProperties>
</file>